
<file path=[Content_Types].xml><?xml version="1.0" encoding="utf-8"?>
<Types xmlns="http://schemas.openxmlformats.org/package/2006/content-types">
  <Default Extension="1" ContentType="image/jpeg"/>
  <Default Extension="gif" ContentType="image/gif"/>
  <Default Extension="glb" ContentType="model/gltf.binary"/>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4"/>
  </p:sldMasterIdLst>
  <p:notesMasterIdLst>
    <p:notesMasterId r:id="rId22"/>
  </p:notesMasterIdLst>
  <p:handoutMasterIdLst>
    <p:handoutMasterId r:id="rId23"/>
  </p:handoutMasterIdLst>
  <p:sldIdLst>
    <p:sldId id="285" r:id="rId5"/>
    <p:sldId id="290" r:id="rId6"/>
    <p:sldId id="291" r:id="rId7"/>
    <p:sldId id="292" r:id="rId8"/>
    <p:sldId id="293" r:id="rId9"/>
    <p:sldId id="294" r:id="rId10"/>
    <p:sldId id="295" r:id="rId11"/>
    <p:sldId id="296" r:id="rId12"/>
    <p:sldId id="297" r:id="rId13"/>
    <p:sldId id="298" r:id="rId14"/>
    <p:sldId id="299" r:id="rId15"/>
    <p:sldId id="303" r:id="rId16"/>
    <p:sldId id="302" r:id="rId17"/>
    <p:sldId id="300" r:id="rId18"/>
    <p:sldId id="301" r:id="rId19"/>
    <p:sldId id="305" r:id="rId20"/>
    <p:sldId id="304" r:id="rId21"/>
  </p:sldIdLst>
  <p:sldSz cx="12192000" cy="6858000"/>
  <p:notesSz cx="6797675" cy="9926638"/>
  <p:defaultTextStyle>
    <a:defPPr rtl="0">
      <a:defRPr lang="h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22"/>
    <a:srgbClr val="000099"/>
    <a:srgbClr val="003399"/>
    <a:srgbClr val="006600"/>
    <a:srgbClr val="000066"/>
    <a:srgbClr val="CC0066"/>
    <a:srgbClr val="990033"/>
    <a:srgbClr val="FF0066"/>
    <a:srgbClr val="0000FF"/>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5" d="100"/>
          <a:sy n="75" d="100"/>
        </p:scale>
        <p:origin x="902" y="43"/>
      </p:cViewPr>
      <p:guideLst/>
    </p:cSldViewPr>
  </p:slideViewPr>
  <p:notesTextViewPr>
    <p:cViewPr>
      <p:scale>
        <a:sx n="1" d="1"/>
        <a:sy n="1" d="1"/>
      </p:scale>
      <p:origin x="0" y="0"/>
    </p:cViewPr>
  </p:notesTextViewPr>
  <p:notesViewPr>
    <p:cSldViewPr snapToGrid="0">
      <p:cViewPr varScale="1">
        <p:scale>
          <a:sx n="100" d="100"/>
          <a:sy n="100" d="100"/>
        </p:scale>
        <p:origin x="355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pPr rtl="0"/>
            <a:endParaRPr lang="en-US" dirty="0"/>
          </a:p>
        </p:txBody>
      </p:sp>
      <p:sp>
        <p:nvSpPr>
          <p:cNvPr id="3" name="Dátum helye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pPr rtl="0"/>
            <a:fld id="{A77C1747-0E06-4E5A-A0A0-B4731E5BEC38}" type="datetime1">
              <a:rPr lang="hu-HU" smtClean="0"/>
              <a:t>2026. 06. 28.</a:t>
            </a:fld>
            <a:endParaRPr lang="en-US" dirty="0"/>
          </a:p>
        </p:txBody>
      </p:sp>
      <p:sp>
        <p:nvSpPr>
          <p:cNvPr id="4" name="Élőláb helye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pPr rtl="0"/>
            <a:endParaRPr lang="en-US" dirty="0"/>
          </a:p>
        </p:txBody>
      </p:sp>
      <p:sp>
        <p:nvSpPr>
          <p:cNvPr id="5" name="Dia számának helye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pPr rtl="0"/>
            <a:fld id="{48FBD93F-F02D-450A-B770-AD465E68CA96}" type="slidenum">
              <a:rPr lang="en-US" smtClean="0"/>
              <a:t>‹#›</a:t>
            </a:fld>
            <a:endParaRPr lang="en-US" dirty="0"/>
          </a:p>
        </p:txBody>
      </p:sp>
    </p:spTree>
    <p:extLst>
      <p:ext uri="{BB962C8B-B14F-4D97-AF65-F5344CB8AC3E}">
        <p14:creationId xmlns:p14="http://schemas.microsoft.com/office/powerpoint/2010/main" val="1906992377"/>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pPr rtl="0"/>
            <a:endParaRPr lang="en-US" noProof="0" dirty="0"/>
          </a:p>
        </p:txBody>
      </p:sp>
      <p:sp>
        <p:nvSpPr>
          <p:cNvPr id="3" name="Dátum hely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pPr rtl="0"/>
            <a:fld id="{28B2455F-5984-47A9-BE89-26938D7961F7}" type="datetime1">
              <a:rPr lang="hu-HU" noProof="0" smtClean="0"/>
              <a:t>2026. 06. 28.</a:t>
            </a:fld>
            <a:endParaRPr lang="en-US" noProof="0" dirty="0"/>
          </a:p>
        </p:txBody>
      </p:sp>
      <p:sp>
        <p:nvSpPr>
          <p:cNvPr id="4" name="Diakép hely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pPr rtl="0"/>
            <a:endParaRPr lang="en-US" noProof="0" dirty="0"/>
          </a:p>
        </p:txBody>
      </p:sp>
      <p:sp>
        <p:nvSpPr>
          <p:cNvPr id="5" name="Jegyzetek helye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rtl="0"/>
            <a:r>
              <a:rPr lang="hu" noProof="0"/>
              <a:t>Mintaszöveg szerkesztése</a:t>
            </a:r>
          </a:p>
          <a:p>
            <a:pPr lvl="1" rtl="0"/>
            <a:r>
              <a:rPr lang="hu" noProof="0"/>
              <a:t>Második szint</a:t>
            </a:r>
          </a:p>
          <a:p>
            <a:pPr lvl="2" rtl="0"/>
            <a:r>
              <a:rPr lang="hu" noProof="0"/>
              <a:t>Harmadik szint</a:t>
            </a:r>
          </a:p>
          <a:p>
            <a:pPr lvl="3" rtl="0"/>
            <a:r>
              <a:rPr lang="hu" noProof="0"/>
              <a:t>Negyedik szint</a:t>
            </a:r>
          </a:p>
          <a:p>
            <a:pPr lvl="4" rtl="0"/>
            <a:r>
              <a:rPr lang="hu" noProof="0"/>
              <a:t>Ötödik szint</a:t>
            </a:r>
          </a:p>
        </p:txBody>
      </p:sp>
      <p:sp>
        <p:nvSpPr>
          <p:cNvPr id="6" name="Élőláb hely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pPr rtl="0"/>
            <a:endParaRPr lang="en-US" noProof="0" dirty="0"/>
          </a:p>
        </p:txBody>
      </p:sp>
      <p:sp>
        <p:nvSpPr>
          <p:cNvPr id="7" name="Dia számának hely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pPr rtl="0"/>
            <a:fld id="{7EB040C8-62D2-4EA7-B200-D3B8C06AAFD8}" type="slidenum">
              <a:rPr lang="en-US" noProof="0" smtClean="0"/>
              <a:t>‹#›</a:t>
            </a:fld>
            <a:endParaRPr lang="en-US" noProof="0" dirty="0"/>
          </a:p>
        </p:txBody>
      </p:sp>
    </p:spTree>
    <p:extLst>
      <p:ext uri="{BB962C8B-B14F-4D97-AF65-F5344CB8AC3E}">
        <p14:creationId xmlns:p14="http://schemas.microsoft.com/office/powerpoint/2010/main" val="2483067605"/>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rtlCol="0"/>
          <a:lstStyle/>
          <a:p>
            <a:pPr rtl="0"/>
            <a:endParaRPr lang="en-US" dirty="0"/>
          </a:p>
        </p:txBody>
      </p:sp>
      <p:sp>
        <p:nvSpPr>
          <p:cNvPr id="4" name="Dia számának helye 3"/>
          <p:cNvSpPr>
            <a:spLocks noGrp="1"/>
          </p:cNvSpPr>
          <p:nvPr>
            <p:ph type="sldNum" sz="quarter" idx="10"/>
          </p:nvPr>
        </p:nvSpPr>
        <p:spPr/>
        <p:txBody>
          <a:bodyPr rtlCol="0"/>
          <a:lstStyle/>
          <a:p>
            <a:pPr rtl="0"/>
            <a:fld id="{7EB040C8-62D2-4EA7-B200-D3B8C06AAFD8}" type="slidenum">
              <a:rPr lang="en-US" smtClean="0"/>
              <a:t>1</a:t>
            </a:fld>
            <a:endParaRPr lang="en-US" dirty="0"/>
          </a:p>
        </p:txBody>
      </p:sp>
      <p:sp>
        <p:nvSpPr>
          <p:cNvPr id="5" name="Dátum helye 4"/>
          <p:cNvSpPr>
            <a:spLocks noGrp="1"/>
          </p:cNvSpPr>
          <p:nvPr>
            <p:ph type="dt" idx="11"/>
          </p:nvPr>
        </p:nvSpPr>
        <p:spPr/>
        <p:txBody>
          <a:bodyPr/>
          <a:lstStyle/>
          <a:p>
            <a:pPr rtl="0"/>
            <a:fld id="{A40F211B-C792-4E9F-AD91-272CB66E7924}" type="datetime1">
              <a:rPr lang="hu-HU" noProof="0" smtClean="0"/>
              <a:t>2026. 06. 28.</a:t>
            </a:fld>
            <a:endParaRPr lang="en-US" noProof="0" dirty="0"/>
          </a:p>
        </p:txBody>
      </p:sp>
    </p:spTree>
    <p:extLst>
      <p:ext uri="{BB962C8B-B14F-4D97-AF65-F5344CB8AC3E}">
        <p14:creationId xmlns:p14="http://schemas.microsoft.com/office/powerpoint/2010/main" val="3769883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bg>
      <p:bgPr>
        <a:solidFill>
          <a:schemeClr val="accent2"/>
        </a:solidFill>
        <a:effectLst/>
      </p:bgPr>
    </p:bg>
    <p:spTree>
      <p:nvGrpSpPr>
        <p:cNvPr id="1" name=""/>
        <p:cNvGrpSpPr/>
        <p:nvPr/>
      </p:nvGrpSpPr>
      <p:grpSpPr>
        <a:xfrm>
          <a:off x="0" y="0"/>
          <a:ext cx="0" cy="0"/>
          <a:chOff x="0" y="0"/>
          <a:chExt cx="0" cy="0"/>
        </a:xfrm>
      </p:grpSpPr>
      <p:sp>
        <p:nvSpPr>
          <p:cNvPr id="2" name="Cím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rtlCol="0" anchor="ctr" anchorCtr="1">
            <a:normAutofit/>
          </a:bodyPr>
          <a:lstStyle>
            <a:lvl1pPr algn="ctr">
              <a:defRPr sz="3800">
                <a:solidFill>
                  <a:srgbClr val="262626"/>
                </a:solidFill>
              </a:defRPr>
            </a:lvl1pPr>
          </a:lstStyle>
          <a:p>
            <a:pPr rtl="0"/>
            <a:r>
              <a:rPr lang="hu-HU" noProof="0"/>
              <a:t>Mintacím szerkesztése</a:t>
            </a:r>
            <a:endParaRPr lang="hu" noProof="0"/>
          </a:p>
        </p:txBody>
      </p:sp>
      <p:sp>
        <p:nvSpPr>
          <p:cNvPr id="3" name="Alcím 2"/>
          <p:cNvSpPr>
            <a:spLocks noGrp="1"/>
          </p:cNvSpPr>
          <p:nvPr>
            <p:ph type="subTitle" idx="1"/>
          </p:nvPr>
        </p:nvSpPr>
        <p:spPr>
          <a:xfrm>
            <a:off x="2695194" y="4352544"/>
            <a:ext cx="6801612" cy="1239894"/>
          </a:xfrm>
          <a:noFill/>
        </p:spPr>
        <p:txBody>
          <a:bodyPr rtlCol="0">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hu-HU" noProof="0"/>
              <a:t>Kattintson ide az alcím mintájának szerkesztéséhez</a:t>
            </a:r>
            <a:endParaRPr lang="hu" noProof="0"/>
          </a:p>
        </p:txBody>
      </p:sp>
      <p:sp>
        <p:nvSpPr>
          <p:cNvPr id="7" name="Dátum helye 6"/>
          <p:cNvSpPr>
            <a:spLocks noGrp="1"/>
          </p:cNvSpPr>
          <p:nvPr>
            <p:ph type="dt" sz="half" idx="10"/>
          </p:nvPr>
        </p:nvSpPr>
        <p:spPr/>
        <p:txBody>
          <a:bodyPr rtlCol="0"/>
          <a:lstStyle/>
          <a:p>
            <a:pPr rtl="0"/>
            <a:fld id="{15CF7BFD-F822-48AD-AF8B-A644EA1610B9}" type="datetime1">
              <a:rPr lang="hu-HU" noProof="0" smtClean="0"/>
              <a:t>2026. 06. 28.</a:t>
            </a:fld>
            <a:endParaRPr lang="en-US" noProof="0" dirty="0"/>
          </a:p>
        </p:txBody>
      </p:sp>
      <p:sp>
        <p:nvSpPr>
          <p:cNvPr id="8" name="Élőláb helye 7"/>
          <p:cNvSpPr>
            <a:spLocks noGrp="1"/>
          </p:cNvSpPr>
          <p:nvPr>
            <p:ph type="ftr" sz="quarter" idx="11"/>
          </p:nvPr>
        </p:nvSpPr>
        <p:spPr/>
        <p:txBody>
          <a:bodyPr rtlCol="0"/>
          <a:lstStyle/>
          <a:p>
            <a:pPr rtl="0"/>
            <a:r>
              <a:rPr lang="de-DE" noProof="0"/>
              <a:t>ERASMUS+ Nachhaltigkeit macht Schule, Team Ungarn – TLA Essen, 09-13. 03. 2026</a:t>
            </a:r>
            <a:endParaRPr lang="en-US" noProof="0" dirty="0"/>
          </a:p>
        </p:txBody>
      </p:sp>
      <p:sp>
        <p:nvSpPr>
          <p:cNvPr id="9" name="Dia számának helye 8"/>
          <p:cNvSpPr>
            <a:spLocks noGrp="1"/>
          </p:cNvSpPr>
          <p:nvPr>
            <p:ph type="sldNum" sz="quarter" idx="12"/>
          </p:nvPr>
        </p:nvSpPr>
        <p:spPr/>
        <p:txBody>
          <a:bodyPr rtlCol="0"/>
          <a:lstStyle/>
          <a:p>
            <a:pPr rtl="0"/>
            <a:fld id="{8A7A6979-0714-4377-B894-6BE4C2D6E202}" type="slidenum">
              <a:rPr lang="en-US" noProof="0"/>
              <a:pPr/>
              <a:t>‹#›</a:t>
            </a:fld>
            <a:endParaRPr lang="en-US" noProof="0" dirty="0"/>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rtlCol="0"/>
          <a:lstStyle/>
          <a:p>
            <a:pPr rtl="0"/>
            <a:r>
              <a:rPr lang="hu-HU" noProof="0"/>
              <a:t>Mintacím szerkesztése</a:t>
            </a:r>
            <a:endParaRPr lang="hu" noProof="0"/>
          </a:p>
        </p:txBody>
      </p:sp>
      <p:sp>
        <p:nvSpPr>
          <p:cNvPr id="3" name="Tartalom helye 2"/>
          <p:cNvSpPr>
            <a:spLocks noGrp="1"/>
          </p:cNvSpPr>
          <p:nvPr>
            <p:ph idx="1"/>
          </p:nvPr>
        </p:nvSpPr>
        <p:spPr/>
        <p:txBody>
          <a:bodyPr rtlCol="0"/>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endParaRPr lang="hu" noProof="0"/>
          </a:p>
        </p:txBody>
      </p:sp>
      <p:sp>
        <p:nvSpPr>
          <p:cNvPr id="7" name="Dátum helye 6"/>
          <p:cNvSpPr>
            <a:spLocks noGrp="1"/>
          </p:cNvSpPr>
          <p:nvPr>
            <p:ph type="dt" sz="half" idx="10"/>
          </p:nvPr>
        </p:nvSpPr>
        <p:spPr/>
        <p:txBody>
          <a:bodyPr rtlCol="0"/>
          <a:lstStyle/>
          <a:p>
            <a:pPr rtl="0"/>
            <a:fld id="{FE5DC058-85F8-477F-B23C-5E150A3CFC1A}" type="datetime1">
              <a:rPr lang="hu-HU" noProof="0" smtClean="0"/>
              <a:t>2026. 06. 28.</a:t>
            </a:fld>
            <a:endParaRPr lang="en-US" noProof="0" dirty="0"/>
          </a:p>
        </p:txBody>
      </p:sp>
      <p:sp>
        <p:nvSpPr>
          <p:cNvPr id="8" name="Élőláb helye 7"/>
          <p:cNvSpPr>
            <a:spLocks noGrp="1"/>
          </p:cNvSpPr>
          <p:nvPr>
            <p:ph type="ftr" sz="quarter" idx="11"/>
          </p:nvPr>
        </p:nvSpPr>
        <p:spPr/>
        <p:txBody>
          <a:bodyPr rtlCol="0"/>
          <a:lstStyle/>
          <a:p>
            <a:pPr rtl="0"/>
            <a:r>
              <a:rPr lang="de-DE" noProof="0"/>
              <a:t>ERASMUS+ Nachhaltigkeit macht Schule, Team Ungarn – TLA Essen, 09-13. 03. 2026</a:t>
            </a:r>
            <a:endParaRPr lang="en-US" noProof="0" dirty="0"/>
          </a:p>
        </p:txBody>
      </p:sp>
      <p:sp>
        <p:nvSpPr>
          <p:cNvPr id="9" name="Dia számának helye 8"/>
          <p:cNvSpPr>
            <a:spLocks noGrp="1"/>
          </p:cNvSpPr>
          <p:nvPr>
            <p:ph type="sldNum" sz="quarter" idx="12"/>
          </p:nvPr>
        </p:nvSpPr>
        <p:spPr/>
        <p:txBody>
          <a:bodyPr rtlCol="0"/>
          <a:lstStyle/>
          <a:p>
            <a:pPr rtl="0"/>
            <a:fld id="{8A7A6979-0714-4377-B894-6BE4C2D6E202}" type="slidenum">
              <a:rPr lang="en-US" noProof="0"/>
              <a:pPr/>
              <a:t>‹#›</a:t>
            </a:fld>
            <a:endParaRPr lang="en-US" noProof="0" dirty="0"/>
          </a:p>
        </p:txBody>
      </p:sp>
    </p:spTree>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bg>
      <p:bgPr>
        <a:solidFill>
          <a:schemeClr val="accent1"/>
        </a:solid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rtlCol="0" anchor="ctr" anchorCtr="1">
            <a:normAutofit/>
          </a:bodyPr>
          <a:lstStyle>
            <a:lvl1pPr>
              <a:defRPr sz="3800">
                <a:solidFill>
                  <a:srgbClr val="262626"/>
                </a:solidFill>
              </a:defRPr>
            </a:lvl1pPr>
          </a:lstStyle>
          <a:p>
            <a:pPr rtl="0"/>
            <a:r>
              <a:rPr lang="hu-HU" noProof="0"/>
              <a:t>Mintacím szerkesztése</a:t>
            </a:r>
            <a:endParaRPr lang="hu" noProof="0"/>
          </a:p>
        </p:txBody>
      </p:sp>
      <p:sp>
        <p:nvSpPr>
          <p:cNvPr id="3" name="Szöveg helye 2"/>
          <p:cNvSpPr>
            <a:spLocks noGrp="1"/>
          </p:cNvSpPr>
          <p:nvPr>
            <p:ph type="body" idx="1"/>
          </p:nvPr>
        </p:nvSpPr>
        <p:spPr>
          <a:xfrm>
            <a:off x="2695194" y="4352465"/>
            <a:ext cx="6801612" cy="1265082"/>
          </a:xfrm>
        </p:spPr>
        <p:txBody>
          <a:bodyPr rtlCol="0"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hu-HU" noProof="0"/>
              <a:t>Mintaszöveg szerkesztése</a:t>
            </a:r>
          </a:p>
        </p:txBody>
      </p:sp>
      <p:sp>
        <p:nvSpPr>
          <p:cNvPr id="7" name="Dátum helye 6"/>
          <p:cNvSpPr>
            <a:spLocks noGrp="1"/>
          </p:cNvSpPr>
          <p:nvPr>
            <p:ph type="dt" sz="half" idx="10"/>
          </p:nvPr>
        </p:nvSpPr>
        <p:spPr/>
        <p:txBody>
          <a:bodyPr rtlCol="0"/>
          <a:lstStyle/>
          <a:p>
            <a:pPr rtl="0"/>
            <a:fld id="{49788750-1EED-4496-8883-153D11824EA6}" type="datetime1">
              <a:rPr lang="hu-HU" noProof="0" smtClean="0"/>
              <a:t>2026. 06. 28.</a:t>
            </a:fld>
            <a:endParaRPr lang="en-US" noProof="0" dirty="0"/>
          </a:p>
        </p:txBody>
      </p:sp>
      <p:sp>
        <p:nvSpPr>
          <p:cNvPr id="8" name="Élőláb helye 7"/>
          <p:cNvSpPr>
            <a:spLocks noGrp="1"/>
          </p:cNvSpPr>
          <p:nvPr>
            <p:ph type="ftr" sz="quarter" idx="11"/>
          </p:nvPr>
        </p:nvSpPr>
        <p:spPr/>
        <p:txBody>
          <a:bodyPr rtlCol="0"/>
          <a:lstStyle/>
          <a:p>
            <a:pPr rtl="0"/>
            <a:r>
              <a:rPr lang="de-DE" noProof="0"/>
              <a:t>ERASMUS+ Nachhaltigkeit macht Schule, Team Ungarn – TLA Essen, 09-13. 03. 2026</a:t>
            </a:r>
            <a:endParaRPr lang="en-US" noProof="0" dirty="0"/>
          </a:p>
        </p:txBody>
      </p:sp>
      <p:sp>
        <p:nvSpPr>
          <p:cNvPr id="9" name="Dia számának helye 8"/>
          <p:cNvSpPr>
            <a:spLocks noGrp="1"/>
          </p:cNvSpPr>
          <p:nvPr>
            <p:ph type="sldNum" sz="quarter" idx="12"/>
          </p:nvPr>
        </p:nvSpPr>
        <p:spPr/>
        <p:txBody>
          <a:bodyPr rtlCol="0"/>
          <a:lstStyle/>
          <a:p>
            <a:pPr rtl="0"/>
            <a:fld id="{8A7A6979-0714-4377-B894-6BE4C2D6E202}" type="slidenum">
              <a:rPr lang="en-US" noProof="0"/>
              <a:pPr/>
              <a:t>‹#›</a:t>
            </a:fld>
            <a:endParaRPr lang="en-US" noProof="0" dirty="0"/>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ét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rtlCol="0"/>
          <a:lstStyle/>
          <a:p>
            <a:pPr rtl="0"/>
            <a:r>
              <a:rPr lang="hu-HU" noProof="0"/>
              <a:t>Mintacím szerkesztése</a:t>
            </a:r>
            <a:endParaRPr lang="hu" noProof="0"/>
          </a:p>
        </p:txBody>
      </p:sp>
      <p:sp>
        <p:nvSpPr>
          <p:cNvPr id="3" name="Tartalom helye 2"/>
          <p:cNvSpPr>
            <a:spLocks noGrp="1"/>
          </p:cNvSpPr>
          <p:nvPr>
            <p:ph sz="half" idx="1"/>
          </p:nvPr>
        </p:nvSpPr>
        <p:spPr>
          <a:xfrm>
            <a:off x="1581912" y="2638044"/>
            <a:ext cx="4271771" cy="3101982"/>
          </a:xfrm>
        </p:spPr>
        <p:txBody>
          <a:bodyPr rtlCol="0"/>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endParaRPr lang="hu" noProof="0"/>
          </a:p>
        </p:txBody>
      </p:sp>
      <p:sp>
        <p:nvSpPr>
          <p:cNvPr id="4" name="Tartalom helye 3"/>
          <p:cNvSpPr>
            <a:spLocks noGrp="1"/>
          </p:cNvSpPr>
          <p:nvPr>
            <p:ph sz="half" idx="2"/>
          </p:nvPr>
        </p:nvSpPr>
        <p:spPr>
          <a:xfrm>
            <a:off x="6338315" y="2638044"/>
            <a:ext cx="4270247" cy="3101982"/>
          </a:xfrm>
        </p:spPr>
        <p:txBody>
          <a:bodyPr rtlCol="0"/>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endParaRPr lang="hu" noProof="0"/>
          </a:p>
        </p:txBody>
      </p:sp>
      <p:sp>
        <p:nvSpPr>
          <p:cNvPr id="8" name="Dátum helye 7"/>
          <p:cNvSpPr>
            <a:spLocks noGrp="1"/>
          </p:cNvSpPr>
          <p:nvPr>
            <p:ph type="dt" sz="half" idx="10"/>
          </p:nvPr>
        </p:nvSpPr>
        <p:spPr/>
        <p:txBody>
          <a:bodyPr rtlCol="0"/>
          <a:lstStyle/>
          <a:p>
            <a:pPr rtl="0"/>
            <a:fld id="{7508316C-BFC1-484A-AEC1-0062C0E6DA66}" type="datetime1">
              <a:rPr lang="hu-HU" noProof="0" smtClean="0"/>
              <a:t>2026. 06. 28.</a:t>
            </a:fld>
            <a:endParaRPr lang="en-US" noProof="0" dirty="0"/>
          </a:p>
        </p:txBody>
      </p:sp>
      <p:sp>
        <p:nvSpPr>
          <p:cNvPr id="9" name="Élőláb helye 8"/>
          <p:cNvSpPr>
            <a:spLocks noGrp="1"/>
          </p:cNvSpPr>
          <p:nvPr>
            <p:ph type="ftr" sz="quarter" idx="11"/>
          </p:nvPr>
        </p:nvSpPr>
        <p:spPr/>
        <p:txBody>
          <a:bodyPr rtlCol="0"/>
          <a:lstStyle/>
          <a:p>
            <a:pPr rtl="0"/>
            <a:r>
              <a:rPr lang="de-DE" noProof="0"/>
              <a:t>ERASMUS+ Nachhaltigkeit macht Schule, Team Ungarn – TLA Essen, 09-13. 03. 2026</a:t>
            </a:r>
            <a:endParaRPr lang="en-US" noProof="0" dirty="0"/>
          </a:p>
        </p:txBody>
      </p:sp>
      <p:sp>
        <p:nvSpPr>
          <p:cNvPr id="10" name="Dia számának helye 9"/>
          <p:cNvSpPr>
            <a:spLocks noGrp="1"/>
          </p:cNvSpPr>
          <p:nvPr>
            <p:ph type="sldNum" sz="quarter" idx="12"/>
          </p:nvPr>
        </p:nvSpPr>
        <p:spPr/>
        <p:txBody>
          <a:bodyPr rtlCol="0"/>
          <a:lstStyle/>
          <a:p>
            <a:pPr rtl="0"/>
            <a:fld id="{8A7A6979-0714-4377-B894-6BE4C2D6E202}" type="slidenum">
              <a:rPr lang="en-US" noProof="0"/>
              <a:t>‹#›</a:t>
            </a:fld>
            <a:endParaRPr lang="en-US" noProof="0" dirty="0"/>
          </a:p>
        </p:txBody>
      </p:sp>
    </p:spTree>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3" name="Szöveg helye 2"/>
          <p:cNvSpPr>
            <a:spLocks noGrp="1"/>
          </p:cNvSpPr>
          <p:nvPr>
            <p:ph type="body" idx="1"/>
          </p:nvPr>
        </p:nvSpPr>
        <p:spPr>
          <a:xfrm>
            <a:off x="1583436" y="2313433"/>
            <a:ext cx="4270248" cy="704087"/>
          </a:xfrm>
        </p:spPr>
        <p:txBody>
          <a:bodyPr rtlCol="0"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hu-HU" noProof="0"/>
              <a:t>Mintaszöveg szerkesztése</a:t>
            </a:r>
          </a:p>
        </p:txBody>
      </p:sp>
      <p:sp>
        <p:nvSpPr>
          <p:cNvPr id="4" name="Tartalom helye 3"/>
          <p:cNvSpPr>
            <a:spLocks noGrp="1"/>
          </p:cNvSpPr>
          <p:nvPr>
            <p:ph sz="half" idx="2"/>
          </p:nvPr>
        </p:nvSpPr>
        <p:spPr>
          <a:xfrm>
            <a:off x="1583436" y="3143250"/>
            <a:ext cx="4270248" cy="2596776"/>
          </a:xfrm>
        </p:spPr>
        <p:txBody>
          <a:bodyPr rtlCol="0"/>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endParaRPr lang="hu" noProof="0"/>
          </a:p>
        </p:txBody>
      </p:sp>
      <p:sp>
        <p:nvSpPr>
          <p:cNvPr id="6" name="Tartalom helye 5"/>
          <p:cNvSpPr>
            <a:spLocks noGrp="1"/>
          </p:cNvSpPr>
          <p:nvPr>
            <p:ph sz="quarter" idx="4"/>
          </p:nvPr>
        </p:nvSpPr>
        <p:spPr>
          <a:xfrm>
            <a:off x="6338316" y="3143250"/>
            <a:ext cx="4253484" cy="2596776"/>
          </a:xfrm>
        </p:spPr>
        <p:txBody>
          <a:bodyPr rtlCol="0"/>
          <a:lstStyle>
            <a:lvl5pPr>
              <a:defRPr/>
            </a:lvl5pPr>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endParaRPr lang="hu" noProof="0"/>
          </a:p>
        </p:txBody>
      </p:sp>
      <p:sp>
        <p:nvSpPr>
          <p:cNvPr id="11" name="Szöveg helye 4"/>
          <p:cNvSpPr>
            <a:spLocks noGrp="1"/>
          </p:cNvSpPr>
          <p:nvPr>
            <p:ph type="body" sz="quarter" idx="13"/>
          </p:nvPr>
        </p:nvSpPr>
        <p:spPr>
          <a:xfrm>
            <a:off x="6338316" y="2313433"/>
            <a:ext cx="4270248" cy="704087"/>
          </a:xfrm>
        </p:spPr>
        <p:txBody>
          <a:bodyPr rtlCol="0"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hu-HU" noProof="0"/>
              <a:t>Mintaszöveg szerkesztése</a:t>
            </a:r>
          </a:p>
        </p:txBody>
      </p:sp>
      <p:sp>
        <p:nvSpPr>
          <p:cNvPr id="7" name="Dátum helye 6"/>
          <p:cNvSpPr>
            <a:spLocks noGrp="1"/>
          </p:cNvSpPr>
          <p:nvPr>
            <p:ph type="dt" sz="half" idx="10"/>
          </p:nvPr>
        </p:nvSpPr>
        <p:spPr/>
        <p:txBody>
          <a:bodyPr rtlCol="0"/>
          <a:lstStyle/>
          <a:p>
            <a:pPr rtl="0"/>
            <a:fld id="{EC109932-33E7-4608-AAA8-EA75E3CAD2F4}" type="datetime1">
              <a:rPr lang="hu-HU" noProof="0" smtClean="0"/>
              <a:t>2026. 06. 28.</a:t>
            </a:fld>
            <a:endParaRPr lang="en-US" noProof="0" dirty="0"/>
          </a:p>
        </p:txBody>
      </p:sp>
      <p:sp>
        <p:nvSpPr>
          <p:cNvPr id="8" name="Élőláb helye 7"/>
          <p:cNvSpPr>
            <a:spLocks noGrp="1"/>
          </p:cNvSpPr>
          <p:nvPr>
            <p:ph type="ftr" sz="quarter" idx="11"/>
          </p:nvPr>
        </p:nvSpPr>
        <p:spPr/>
        <p:txBody>
          <a:bodyPr rtlCol="0"/>
          <a:lstStyle/>
          <a:p>
            <a:pPr rtl="0"/>
            <a:r>
              <a:rPr lang="de-DE" noProof="0"/>
              <a:t>ERASMUS+ Nachhaltigkeit macht Schule, Team Ungarn – TLA Essen, 09-13. 03. 2026</a:t>
            </a:r>
            <a:endParaRPr lang="en-US" noProof="0" dirty="0"/>
          </a:p>
        </p:txBody>
      </p:sp>
      <p:sp>
        <p:nvSpPr>
          <p:cNvPr id="9" name="Dia számának helye 8"/>
          <p:cNvSpPr>
            <a:spLocks noGrp="1"/>
          </p:cNvSpPr>
          <p:nvPr>
            <p:ph type="sldNum" sz="quarter" idx="12"/>
          </p:nvPr>
        </p:nvSpPr>
        <p:spPr/>
        <p:txBody>
          <a:bodyPr rtlCol="0"/>
          <a:lstStyle/>
          <a:p>
            <a:pPr rtl="0"/>
            <a:fld id="{8A7A6979-0714-4377-B894-6BE4C2D6E202}" type="slidenum">
              <a:rPr lang="en-US" noProof="0"/>
              <a:t>‹#›</a:t>
            </a:fld>
            <a:endParaRPr lang="en-US" noProof="0" dirty="0"/>
          </a:p>
        </p:txBody>
      </p:sp>
      <p:sp>
        <p:nvSpPr>
          <p:cNvPr id="10" name="Cím 9"/>
          <p:cNvSpPr>
            <a:spLocks noGrp="1"/>
          </p:cNvSpPr>
          <p:nvPr>
            <p:ph type="title"/>
          </p:nvPr>
        </p:nvSpPr>
        <p:spPr/>
        <p:txBody>
          <a:bodyPr rtlCol="0"/>
          <a:lstStyle/>
          <a:p>
            <a:pPr rtl="0"/>
            <a:r>
              <a:rPr lang="hu-HU" noProof="0"/>
              <a:t>Mintacím szerkesztése</a:t>
            </a:r>
            <a:endParaRPr lang="hu" noProof="0"/>
          </a:p>
        </p:txBody>
      </p:sp>
    </p:spTree>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rtlCol="0"/>
          <a:lstStyle/>
          <a:p>
            <a:pPr rtl="0"/>
            <a:r>
              <a:rPr lang="hu-HU" noProof="0"/>
              <a:t>Mintacím szerkesztése</a:t>
            </a:r>
            <a:endParaRPr lang="hu" noProof="0"/>
          </a:p>
        </p:txBody>
      </p:sp>
      <p:sp>
        <p:nvSpPr>
          <p:cNvPr id="3" name="Dátum helye 2"/>
          <p:cNvSpPr>
            <a:spLocks noGrp="1"/>
          </p:cNvSpPr>
          <p:nvPr>
            <p:ph type="dt" sz="half" idx="10"/>
          </p:nvPr>
        </p:nvSpPr>
        <p:spPr/>
        <p:txBody>
          <a:bodyPr rtlCol="0"/>
          <a:lstStyle/>
          <a:p>
            <a:pPr rtl="0"/>
            <a:fld id="{88B782C0-70E0-4115-9AFB-7D991DB0002D}" type="datetime1">
              <a:rPr lang="hu-HU" noProof="0" smtClean="0"/>
              <a:t>2026. 06. 28.</a:t>
            </a:fld>
            <a:endParaRPr lang="en-US" noProof="0" dirty="0"/>
          </a:p>
        </p:txBody>
      </p:sp>
      <p:sp>
        <p:nvSpPr>
          <p:cNvPr id="4" name="Élőláb helye 3"/>
          <p:cNvSpPr>
            <a:spLocks noGrp="1"/>
          </p:cNvSpPr>
          <p:nvPr>
            <p:ph type="ftr" sz="quarter" idx="11"/>
          </p:nvPr>
        </p:nvSpPr>
        <p:spPr/>
        <p:txBody>
          <a:bodyPr rtlCol="0"/>
          <a:lstStyle/>
          <a:p>
            <a:pPr rtl="0"/>
            <a:r>
              <a:rPr lang="de-DE" noProof="0"/>
              <a:t>ERASMUS+ Nachhaltigkeit macht Schule, Team Ungarn – TLA Essen, 09-13. 03. 2026</a:t>
            </a:r>
            <a:endParaRPr lang="en-US" noProof="0" dirty="0"/>
          </a:p>
        </p:txBody>
      </p:sp>
      <p:sp>
        <p:nvSpPr>
          <p:cNvPr id="5" name="Dia számának helye 4"/>
          <p:cNvSpPr>
            <a:spLocks noGrp="1"/>
          </p:cNvSpPr>
          <p:nvPr>
            <p:ph type="sldNum" sz="quarter" idx="12"/>
          </p:nvPr>
        </p:nvSpPr>
        <p:spPr/>
        <p:txBody>
          <a:bodyPr rtlCol="0"/>
          <a:lstStyle/>
          <a:p>
            <a:pPr rtl="0"/>
            <a:fld id="{8A7A6979-0714-4377-B894-6BE4C2D6E202}" type="slidenum">
              <a:rPr lang="en-US" noProof="0"/>
              <a:t>‹#›</a:t>
            </a:fld>
            <a:endParaRPr lang="en-US" noProof="0" dirty="0"/>
          </a:p>
        </p:txBody>
      </p:sp>
    </p:spTree>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rtlCol="0"/>
          <a:lstStyle/>
          <a:p>
            <a:pPr rtl="0"/>
            <a:fld id="{3B7F118C-980F-472E-9693-D6ECE7DA9B6B}" type="datetime1">
              <a:rPr lang="hu-HU" noProof="0" smtClean="0"/>
              <a:t>2026. 06. 28.</a:t>
            </a:fld>
            <a:endParaRPr lang="en-US" noProof="0" dirty="0"/>
          </a:p>
        </p:txBody>
      </p:sp>
      <p:sp>
        <p:nvSpPr>
          <p:cNvPr id="3" name="Élőláb helye 2"/>
          <p:cNvSpPr>
            <a:spLocks noGrp="1"/>
          </p:cNvSpPr>
          <p:nvPr>
            <p:ph type="ftr" sz="quarter" idx="11"/>
          </p:nvPr>
        </p:nvSpPr>
        <p:spPr/>
        <p:txBody>
          <a:bodyPr rtlCol="0"/>
          <a:lstStyle/>
          <a:p>
            <a:pPr rtl="0"/>
            <a:r>
              <a:rPr lang="de-DE" noProof="0"/>
              <a:t>ERASMUS+ Nachhaltigkeit macht Schule, Team Ungarn – TLA Essen, 09-13. 03. 2026</a:t>
            </a:r>
            <a:endParaRPr lang="en-US" noProof="0" dirty="0"/>
          </a:p>
        </p:txBody>
      </p:sp>
      <p:sp>
        <p:nvSpPr>
          <p:cNvPr id="4" name="Dia számának helye 3"/>
          <p:cNvSpPr>
            <a:spLocks noGrp="1"/>
          </p:cNvSpPr>
          <p:nvPr>
            <p:ph type="sldNum" sz="quarter" idx="12"/>
          </p:nvPr>
        </p:nvSpPr>
        <p:spPr/>
        <p:txBody>
          <a:bodyPr rtlCol="0"/>
          <a:lstStyle/>
          <a:p>
            <a:pPr rtl="0"/>
            <a:fld id="{8A7A6979-0714-4377-B894-6BE4C2D6E202}" type="slidenum">
              <a:rPr lang="en-US" noProof="0"/>
              <a:t>‹#›</a:t>
            </a:fld>
            <a:endParaRPr lang="en-US" noProof="0" dirty="0"/>
          </a:p>
        </p:txBody>
      </p:sp>
    </p:spTree>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6" name="Téglalap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Cím 1"/>
          <p:cNvSpPr>
            <a:spLocks noGrp="1"/>
          </p:cNvSpPr>
          <p:nvPr>
            <p:ph type="title"/>
          </p:nvPr>
        </p:nvSpPr>
        <p:spPr bwMode="blackWhite">
          <a:xfrm>
            <a:off x="804672" y="2243828"/>
            <a:ext cx="4486656" cy="1141497"/>
          </a:xfrm>
          <a:solidFill>
            <a:srgbClr val="FFFFFF"/>
          </a:solidFill>
          <a:ln>
            <a:solidFill>
              <a:srgbClr val="404040"/>
            </a:solidFill>
          </a:ln>
        </p:spPr>
        <p:txBody>
          <a:bodyPr rtlCol="0" anchor="ctr" anchorCtr="1">
            <a:normAutofit/>
          </a:bodyPr>
          <a:lstStyle>
            <a:lvl1pPr>
              <a:defRPr sz="2200">
                <a:solidFill>
                  <a:srgbClr val="262626"/>
                </a:solidFill>
              </a:defRPr>
            </a:lvl1pPr>
          </a:lstStyle>
          <a:p>
            <a:pPr rtl="0"/>
            <a:r>
              <a:rPr lang="hu-HU" noProof="0"/>
              <a:t>Mintacím szerkesztése</a:t>
            </a:r>
            <a:endParaRPr lang="hu" noProof="0"/>
          </a:p>
        </p:txBody>
      </p:sp>
      <p:sp>
        <p:nvSpPr>
          <p:cNvPr id="3" name="Tartalom helye 2"/>
          <p:cNvSpPr>
            <a:spLocks noGrp="1"/>
          </p:cNvSpPr>
          <p:nvPr>
            <p:ph idx="1"/>
          </p:nvPr>
        </p:nvSpPr>
        <p:spPr>
          <a:xfrm>
            <a:off x="6736080" y="804672"/>
            <a:ext cx="4815840" cy="5248656"/>
          </a:xfrm>
        </p:spPr>
        <p:txBody>
          <a:bodyPr rtlCol="0">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endParaRPr lang="hu" noProof="0"/>
          </a:p>
        </p:txBody>
      </p:sp>
      <p:sp>
        <p:nvSpPr>
          <p:cNvPr id="4" name="Szöveg helye 3"/>
          <p:cNvSpPr>
            <a:spLocks noGrp="1"/>
          </p:cNvSpPr>
          <p:nvPr>
            <p:ph type="body" sz="half" idx="2"/>
          </p:nvPr>
        </p:nvSpPr>
        <p:spPr>
          <a:xfrm>
            <a:off x="1115568" y="3549918"/>
            <a:ext cx="3794760" cy="2194036"/>
          </a:xfrm>
        </p:spPr>
        <p:txBody>
          <a:bodyPr rtlCol="0"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hu-HU" noProof="0"/>
              <a:t>Mintaszöveg szerkesztése</a:t>
            </a:r>
          </a:p>
        </p:txBody>
      </p:sp>
      <p:sp>
        <p:nvSpPr>
          <p:cNvPr id="9" name="Dátum helye 8"/>
          <p:cNvSpPr>
            <a:spLocks noGrp="1"/>
          </p:cNvSpPr>
          <p:nvPr>
            <p:ph type="dt" sz="half" idx="10"/>
          </p:nvPr>
        </p:nvSpPr>
        <p:spPr/>
        <p:txBody>
          <a:bodyPr rtlCol="0"/>
          <a:lstStyle/>
          <a:p>
            <a:pPr rtl="0"/>
            <a:fld id="{EEBD6266-42BC-467A-A79B-D32458DDFEEF}" type="datetime1">
              <a:rPr lang="hu-HU" noProof="0" smtClean="0"/>
              <a:t>2026. 06. 28.</a:t>
            </a:fld>
            <a:endParaRPr lang="en-US" noProof="0" dirty="0"/>
          </a:p>
        </p:txBody>
      </p:sp>
      <p:sp>
        <p:nvSpPr>
          <p:cNvPr id="10" name="Élőláb helye 9"/>
          <p:cNvSpPr>
            <a:spLocks noGrp="1"/>
          </p:cNvSpPr>
          <p:nvPr>
            <p:ph type="ftr" sz="quarter" idx="11"/>
          </p:nvPr>
        </p:nvSpPr>
        <p:spPr>
          <a:xfrm>
            <a:off x="804672" y="6236208"/>
            <a:ext cx="5124797" cy="320040"/>
          </a:xfrm>
        </p:spPr>
        <p:txBody>
          <a:bodyPr rtlCol="0"/>
          <a:lstStyle>
            <a:lvl1pPr>
              <a:defRPr>
                <a:solidFill>
                  <a:srgbClr val="FFFFFF">
                    <a:alpha val="70000"/>
                  </a:srgbClr>
                </a:solidFill>
              </a:defRPr>
            </a:lvl1pPr>
          </a:lstStyle>
          <a:p>
            <a:pPr rtl="0"/>
            <a:r>
              <a:rPr lang="de-DE" noProof="0"/>
              <a:t>ERASMUS+ Nachhaltigkeit macht Schule, Team Ungarn – TLA Essen, 09-13. 03. 2026</a:t>
            </a:r>
            <a:endParaRPr lang="en-US" noProof="0" dirty="0"/>
          </a:p>
        </p:txBody>
      </p:sp>
      <p:sp>
        <p:nvSpPr>
          <p:cNvPr id="11" name="Dia számának helye 10"/>
          <p:cNvSpPr>
            <a:spLocks noGrp="1"/>
          </p:cNvSpPr>
          <p:nvPr>
            <p:ph type="sldNum" sz="quarter" idx="12"/>
          </p:nvPr>
        </p:nvSpPr>
        <p:spPr/>
        <p:txBody>
          <a:bodyPr rtlCol="0"/>
          <a:lstStyle/>
          <a:p>
            <a:pPr rtl="0"/>
            <a:fld id="{8A7A6979-0714-4377-B894-6BE4C2D6E202}" type="slidenum">
              <a:rPr lang="en-US" noProof="0"/>
              <a:t>‹#›</a:t>
            </a:fld>
            <a:endParaRPr lang="en-US" noProof="0" dirty="0"/>
          </a:p>
        </p:txBody>
      </p:sp>
    </p:spTree>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18" name="Téglalap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Cím 1"/>
          <p:cNvSpPr>
            <a:spLocks noGrp="1"/>
          </p:cNvSpPr>
          <p:nvPr>
            <p:ph type="title"/>
          </p:nvPr>
        </p:nvSpPr>
        <p:spPr bwMode="blackWhite">
          <a:xfrm>
            <a:off x="808523" y="2243828"/>
            <a:ext cx="4494998" cy="1134640"/>
          </a:xfrm>
          <a:solidFill>
            <a:srgbClr val="FFFFFF"/>
          </a:solidFill>
          <a:ln>
            <a:solidFill>
              <a:srgbClr val="404040"/>
            </a:solidFill>
          </a:ln>
        </p:spPr>
        <p:txBody>
          <a:bodyPr rtlCol="0" anchor="ctr" anchorCtr="1">
            <a:noAutofit/>
          </a:bodyPr>
          <a:lstStyle>
            <a:lvl1pPr>
              <a:defRPr sz="2200">
                <a:solidFill>
                  <a:srgbClr val="262626"/>
                </a:solidFill>
              </a:defRPr>
            </a:lvl1pPr>
          </a:lstStyle>
          <a:p>
            <a:pPr rtl="0"/>
            <a:r>
              <a:rPr lang="hu-HU" noProof="0"/>
              <a:t>Mintacím szerkesztése</a:t>
            </a:r>
            <a:endParaRPr lang="hu" noProof="0"/>
          </a:p>
        </p:txBody>
      </p:sp>
      <p:sp>
        <p:nvSpPr>
          <p:cNvPr id="3" name="Kép helyőrzője 2"/>
          <p:cNvSpPr>
            <a:spLocks noGrp="1" noChangeAspect="1"/>
          </p:cNvSpPr>
          <p:nvPr>
            <p:ph type="pic" idx="1"/>
          </p:nvPr>
        </p:nvSpPr>
        <p:spPr>
          <a:xfrm>
            <a:off x="6095999" y="0"/>
            <a:ext cx="6102097" cy="6858000"/>
          </a:xfrm>
          <a:solidFill>
            <a:schemeClr val="bg1">
              <a:lumMod val="75000"/>
            </a:schemeClr>
          </a:solidFill>
        </p:spPr>
        <p:txBody>
          <a:bodyPr rtlCol="0"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hu-HU" noProof="0"/>
              <a:t>Kép beszúrásához kattintson az ikonra</a:t>
            </a:r>
            <a:endParaRPr lang="hu" noProof="0"/>
          </a:p>
        </p:txBody>
      </p:sp>
      <p:sp>
        <p:nvSpPr>
          <p:cNvPr id="4" name="Szöveg helye 3"/>
          <p:cNvSpPr>
            <a:spLocks noGrp="1"/>
          </p:cNvSpPr>
          <p:nvPr>
            <p:ph type="body" sz="half" idx="2"/>
          </p:nvPr>
        </p:nvSpPr>
        <p:spPr>
          <a:xfrm>
            <a:off x="1115568" y="3549918"/>
            <a:ext cx="3794760" cy="2194037"/>
          </a:xfrm>
        </p:spPr>
        <p:txBody>
          <a:bodyPr rtlCol="0"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hu-HU" noProof="0"/>
              <a:t>Mintaszöveg szerkesztése</a:t>
            </a:r>
          </a:p>
        </p:txBody>
      </p:sp>
      <p:sp>
        <p:nvSpPr>
          <p:cNvPr id="8" name="Dátum helye 7"/>
          <p:cNvSpPr>
            <a:spLocks noGrp="1"/>
          </p:cNvSpPr>
          <p:nvPr>
            <p:ph type="dt" sz="half" idx="10"/>
          </p:nvPr>
        </p:nvSpPr>
        <p:spPr/>
        <p:txBody>
          <a:bodyPr rtlCol="0"/>
          <a:lstStyle>
            <a:lvl1pPr>
              <a:defRPr>
                <a:solidFill>
                  <a:srgbClr val="FFFFFF"/>
                </a:solidFill>
                <a:effectLst>
                  <a:outerShdw blurRad="50800" dist="38100" dir="2700000" algn="tl" rotWithShape="0">
                    <a:prstClr val="black">
                      <a:alpha val="43000"/>
                    </a:prstClr>
                  </a:outerShdw>
                </a:effectLst>
              </a:defRPr>
            </a:lvl1pPr>
          </a:lstStyle>
          <a:p>
            <a:pPr rtl="0"/>
            <a:fld id="{4CE7854A-F557-44F3-8A40-685D79F2C869}" type="datetime1">
              <a:rPr lang="hu-HU" noProof="0" smtClean="0"/>
              <a:t>2026. 06. 28.</a:t>
            </a:fld>
            <a:endParaRPr lang="en-US" noProof="0" dirty="0"/>
          </a:p>
        </p:txBody>
      </p:sp>
      <p:sp>
        <p:nvSpPr>
          <p:cNvPr id="9" name="Élőláb helye 8"/>
          <p:cNvSpPr>
            <a:spLocks noGrp="1"/>
          </p:cNvSpPr>
          <p:nvPr>
            <p:ph type="ftr" sz="quarter" idx="11"/>
          </p:nvPr>
        </p:nvSpPr>
        <p:spPr>
          <a:xfrm>
            <a:off x="804672" y="6236208"/>
            <a:ext cx="5124797" cy="320040"/>
          </a:xfrm>
        </p:spPr>
        <p:txBody>
          <a:bodyPr rtlCol="0"/>
          <a:lstStyle>
            <a:lvl1pPr>
              <a:defRPr>
                <a:solidFill>
                  <a:srgbClr val="FFFFFF">
                    <a:alpha val="70000"/>
                  </a:srgbClr>
                </a:solidFill>
              </a:defRPr>
            </a:lvl1pPr>
          </a:lstStyle>
          <a:p>
            <a:pPr rtl="0"/>
            <a:r>
              <a:rPr lang="de-DE" noProof="0"/>
              <a:t>ERASMUS+ Nachhaltigkeit macht Schule, Team Ungarn – TLA Essen, 09-13. 03. 2026</a:t>
            </a:r>
            <a:endParaRPr lang="en-US" noProof="0" dirty="0"/>
          </a:p>
        </p:txBody>
      </p:sp>
      <p:sp>
        <p:nvSpPr>
          <p:cNvPr id="10" name="Dia számának helye 9"/>
          <p:cNvSpPr>
            <a:spLocks noGrp="1"/>
          </p:cNvSpPr>
          <p:nvPr>
            <p:ph type="sldNum" sz="quarter" idx="12"/>
          </p:nvPr>
        </p:nvSpPr>
        <p:spPr/>
        <p:txBody>
          <a:bodyPr rtlCol="0"/>
          <a:lstStyle/>
          <a:p>
            <a:pPr rtl="0"/>
            <a:fld id="{8A7A6979-0714-4377-B894-6BE4C2D6E202}" type="slidenum">
              <a:rPr lang="en-US" noProof="0"/>
              <a:t>‹#›</a:t>
            </a:fld>
            <a:endParaRPr lang="en-US" noProof="0" dirty="0"/>
          </a:p>
        </p:txBody>
      </p:sp>
    </p:spTree>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rtlCol="0"/>
          <a:lstStyle/>
          <a:p>
            <a:pPr rtl="0"/>
            <a:r>
              <a:rPr lang="hu-HU" noProof="0"/>
              <a:t>Mintacím szerkesztése</a:t>
            </a:r>
            <a:endParaRPr lang="hu" noProof="0"/>
          </a:p>
        </p:txBody>
      </p:sp>
      <p:sp>
        <p:nvSpPr>
          <p:cNvPr id="3" name="Függőleges szöveg helye 2"/>
          <p:cNvSpPr>
            <a:spLocks noGrp="1"/>
          </p:cNvSpPr>
          <p:nvPr>
            <p:ph type="body" orient="vert" idx="1"/>
          </p:nvPr>
        </p:nvSpPr>
        <p:spPr/>
        <p:txBody>
          <a:bodyPr vert="eaVert" rtlCol="0"/>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endParaRPr lang="hu" noProof="0"/>
          </a:p>
        </p:txBody>
      </p:sp>
      <p:sp>
        <p:nvSpPr>
          <p:cNvPr id="4" name="Dátum helye 3"/>
          <p:cNvSpPr>
            <a:spLocks noGrp="1"/>
          </p:cNvSpPr>
          <p:nvPr>
            <p:ph type="dt" sz="half" idx="10"/>
          </p:nvPr>
        </p:nvSpPr>
        <p:spPr/>
        <p:txBody>
          <a:bodyPr rtlCol="0"/>
          <a:lstStyle/>
          <a:p>
            <a:pPr rtl="0"/>
            <a:fld id="{290113AE-548B-4134-A44D-E863E9AD2D7C}" type="datetime1">
              <a:rPr lang="hu-HU" noProof="0" smtClean="0"/>
              <a:t>2026. 06. 28.</a:t>
            </a:fld>
            <a:endParaRPr lang="en-US" noProof="0" dirty="0"/>
          </a:p>
        </p:txBody>
      </p:sp>
      <p:sp>
        <p:nvSpPr>
          <p:cNvPr id="5" name="Élőláb helye 4"/>
          <p:cNvSpPr>
            <a:spLocks noGrp="1"/>
          </p:cNvSpPr>
          <p:nvPr>
            <p:ph type="ftr" sz="quarter" idx="11"/>
          </p:nvPr>
        </p:nvSpPr>
        <p:spPr/>
        <p:txBody>
          <a:bodyPr rtlCol="0"/>
          <a:lstStyle/>
          <a:p>
            <a:pPr rtl="0"/>
            <a:r>
              <a:rPr lang="de-DE" noProof="0"/>
              <a:t>ERASMUS+ Nachhaltigkeit macht Schule, Team Ungarn – TLA Essen, 09-13. 03. 2026</a:t>
            </a:r>
            <a:endParaRPr lang="en-US" noProof="0" dirty="0"/>
          </a:p>
        </p:txBody>
      </p:sp>
      <p:sp>
        <p:nvSpPr>
          <p:cNvPr id="6" name="Dia számának helye 5"/>
          <p:cNvSpPr>
            <a:spLocks noGrp="1"/>
          </p:cNvSpPr>
          <p:nvPr>
            <p:ph type="sldNum" sz="quarter" idx="12"/>
          </p:nvPr>
        </p:nvSpPr>
        <p:spPr/>
        <p:txBody>
          <a:bodyPr rtlCol="0"/>
          <a:lstStyle/>
          <a:p>
            <a:pPr rtl="0"/>
            <a:fld id="{8A7A6979-0714-4377-B894-6BE4C2D6E202}" type="slidenum">
              <a:rPr lang="en-US" noProof="0"/>
              <a:t>‹#›</a:t>
            </a:fld>
            <a:endParaRPr lang="en-US" noProof="0" dirty="0"/>
          </a:p>
        </p:txBody>
      </p:sp>
    </p:spTree>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8653112" y="937260"/>
            <a:ext cx="1298608" cy="4983480"/>
          </a:xfrm>
        </p:spPr>
        <p:txBody>
          <a:bodyPr vert="eaVert" rtlCol="0"/>
          <a:lstStyle/>
          <a:p>
            <a:pPr rtl="0"/>
            <a:r>
              <a:rPr lang="hu-HU" noProof="0"/>
              <a:t>Mintacím szerkesztése</a:t>
            </a:r>
            <a:endParaRPr lang="hu" noProof="0"/>
          </a:p>
        </p:txBody>
      </p:sp>
      <p:sp>
        <p:nvSpPr>
          <p:cNvPr id="3" name="Függőleges szöveg helye 2"/>
          <p:cNvSpPr>
            <a:spLocks noGrp="1"/>
          </p:cNvSpPr>
          <p:nvPr>
            <p:ph type="body" orient="vert" idx="1"/>
          </p:nvPr>
        </p:nvSpPr>
        <p:spPr>
          <a:xfrm>
            <a:off x="2231136" y="937260"/>
            <a:ext cx="6198489" cy="4983480"/>
          </a:xfrm>
        </p:spPr>
        <p:txBody>
          <a:bodyPr vert="eaVert" rtlCol="0"/>
          <a:lstStyle/>
          <a:p>
            <a:pPr lvl="0" rtl="0"/>
            <a:r>
              <a:rPr lang="hu-HU" noProof="0"/>
              <a:t>Mintaszöveg szerkesztése</a:t>
            </a:r>
          </a:p>
          <a:p>
            <a:pPr lvl="1" rtl="0"/>
            <a:r>
              <a:rPr lang="hu-HU" noProof="0"/>
              <a:t>Második szint</a:t>
            </a:r>
          </a:p>
          <a:p>
            <a:pPr lvl="2" rtl="0"/>
            <a:r>
              <a:rPr lang="hu-HU" noProof="0"/>
              <a:t>Harmadik szint</a:t>
            </a:r>
          </a:p>
          <a:p>
            <a:pPr lvl="3" rtl="0"/>
            <a:r>
              <a:rPr lang="hu-HU" noProof="0"/>
              <a:t>Negyedik szint</a:t>
            </a:r>
          </a:p>
          <a:p>
            <a:pPr lvl="4" rtl="0"/>
            <a:r>
              <a:rPr lang="hu-HU" noProof="0"/>
              <a:t>Ötödik szint</a:t>
            </a:r>
            <a:endParaRPr lang="hu" noProof="0"/>
          </a:p>
        </p:txBody>
      </p:sp>
      <p:sp>
        <p:nvSpPr>
          <p:cNvPr id="4" name="Dátum helye 3"/>
          <p:cNvSpPr>
            <a:spLocks noGrp="1"/>
          </p:cNvSpPr>
          <p:nvPr>
            <p:ph type="dt" sz="half" idx="10"/>
          </p:nvPr>
        </p:nvSpPr>
        <p:spPr/>
        <p:txBody>
          <a:bodyPr rtlCol="0"/>
          <a:lstStyle/>
          <a:p>
            <a:pPr rtl="0"/>
            <a:fld id="{E9433E3E-B475-43F5-9CF3-DAB1AC0B1417}" type="datetime1">
              <a:rPr lang="hu-HU" noProof="0" smtClean="0"/>
              <a:t>2026. 06. 28.</a:t>
            </a:fld>
            <a:endParaRPr lang="en-US" noProof="0" dirty="0"/>
          </a:p>
        </p:txBody>
      </p:sp>
      <p:sp>
        <p:nvSpPr>
          <p:cNvPr id="5" name="Élőláb helye 4"/>
          <p:cNvSpPr>
            <a:spLocks noGrp="1"/>
          </p:cNvSpPr>
          <p:nvPr>
            <p:ph type="ftr" sz="quarter" idx="11"/>
          </p:nvPr>
        </p:nvSpPr>
        <p:spPr/>
        <p:txBody>
          <a:bodyPr rtlCol="0"/>
          <a:lstStyle/>
          <a:p>
            <a:pPr rtl="0"/>
            <a:r>
              <a:rPr lang="de-DE" noProof="0"/>
              <a:t>ERASMUS+ Nachhaltigkeit macht Schule, Team Ungarn – TLA Essen, 09-13. 03. 2026</a:t>
            </a:r>
            <a:endParaRPr lang="en-US" noProof="0" dirty="0"/>
          </a:p>
        </p:txBody>
      </p:sp>
      <p:sp>
        <p:nvSpPr>
          <p:cNvPr id="6" name="Dia számának helye 5"/>
          <p:cNvSpPr>
            <a:spLocks noGrp="1"/>
          </p:cNvSpPr>
          <p:nvPr>
            <p:ph type="sldNum" sz="quarter" idx="12"/>
          </p:nvPr>
        </p:nvSpPr>
        <p:spPr/>
        <p:txBody>
          <a:bodyPr rtlCol="0"/>
          <a:lstStyle/>
          <a:p>
            <a:pPr rtl="0"/>
            <a:fld id="{8A7A6979-0714-4377-B894-6BE4C2D6E202}" type="slidenum">
              <a:rPr lang="en-US" noProof="0"/>
              <a:t>‹#›</a:t>
            </a:fld>
            <a:endParaRPr lang="en-US" noProof="0" dirty="0"/>
          </a:p>
        </p:txBody>
      </p:sp>
    </p:spTree>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Cím helye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pPr rtl="0"/>
            <a:r>
              <a:rPr lang="hu" noProof="0"/>
              <a:t>Mintacím stílusának szerkesztése</a:t>
            </a:r>
          </a:p>
        </p:txBody>
      </p:sp>
      <p:sp>
        <p:nvSpPr>
          <p:cNvPr id="3" name="Szöveg helye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rtl="0"/>
            <a:r>
              <a:rPr lang="hu" noProof="0"/>
              <a:t>Mintaszöveg szerkesztése</a:t>
            </a:r>
          </a:p>
          <a:p>
            <a:pPr lvl="1" rtl="0"/>
            <a:r>
              <a:rPr lang="hu" noProof="0"/>
              <a:t>Második szint</a:t>
            </a:r>
          </a:p>
          <a:p>
            <a:pPr lvl="2" rtl="0"/>
            <a:r>
              <a:rPr lang="hu" noProof="0"/>
              <a:t>Harmadik szint</a:t>
            </a:r>
          </a:p>
          <a:p>
            <a:pPr lvl="3" rtl="0"/>
            <a:r>
              <a:rPr lang="hu" noProof="0"/>
              <a:t>Negyedik szint</a:t>
            </a:r>
          </a:p>
          <a:p>
            <a:pPr lvl="4" rtl="0"/>
            <a:r>
              <a:rPr lang="hu" noProof="0"/>
              <a:t>Ötödik szint</a:t>
            </a:r>
          </a:p>
        </p:txBody>
      </p:sp>
      <p:sp>
        <p:nvSpPr>
          <p:cNvPr id="4" name="Dátum helye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pPr rtl="0"/>
            <a:fld id="{0F48E447-D500-4A52-98AC-C450F255653B}" type="datetime1">
              <a:rPr lang="hu-HU" noProof="0" smtClean="0"/>
              <a:t>2026. 06. 28.</a:t>
            </a:fld>
            <a:endParaRPr lang="en-US" noProof="0" dirty="0"/>
          </a:p>
        </p:txBody>
      </p:sp>
      <p:sp>
        <p:nvSpPr>
          <p:cNvPr id="5" name="Élőláb helye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pPr rtl="0"/>
            <a:r>
              <a:rPr lang="de-DE" noProof="0"/>
              <a:t>ERASMUS+ Nachhaltigkeit macht Schule, Team Ungarn – TLA Essen, 09-13. 03. 2026</a:t>
            </a:r>
            <a:endParaRPr lang="en-US" noProof="0" dirty="0"/>
          </a:p>
        </p:txBody>
      </p:sp>
      <p:sp>
        <p:nvSpPr>
          <p:cNvPr id="6" name="Dia számának helye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pPr rtl="0"/>
            <a:fld id="{8A7A6979-0714-4377-B894-6BE4C2D6E202}" type="slidenum">
              <a:rPr lang="en-US" noProof="0"/>
              <a:pPr/>
              <a:t>‹#›</a:t>
            </a:fld>
            <a:endParaRPr lang="en-US" noProof="0"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hf sldNum="0" hd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microsoft.com/office/2017/06/relationships/model3d" Target="../media/model3d1.glb"/><Relationship Id="rId7" Type="http://schemas.openxmlformats.org/officeDocument/2006/relationships/hyperlink" Target="https://creativecommons.org/licenses/by-nc-nd/3.0/" TargetMode="External"/><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hyperlink" Target="https://www.genaqua.org/" TargetMode="External"/><Relationship Id="rId5" Type="http://schemas.openxmlformats.org/officeDocument/2006/relationships/image" Target="../media/image5.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svg"/><Relationship Id="rId1" Type="http://schemas.openxmlformats.org/officeDocument/2006/relationships/slideLayout" Target="../slideLayouts/slideLayout4.xml"/><Relationship Id="rId5" Type="http://schemas.openxmlformats.org/officeDocument/2006/relationships/hyperlink" Target="https://creativecommons.org/licenses/by-nc-nd/3.0/" TargetMode="External"/><Relationship Id="rId4" Type="http://schemas.openxmlformats.org/officeDocument/2006/relationships/hyperlink" Target="https://gsouto-digitalteacher.blogspot.com/2019/01/schools-1st-international-day-of.html"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6.svg"/><Relationship Id="rId1" Type="http://schemas.openxmlformats.org/officeDocument/2006/relationships/slideLayout" Target="../slideLayouts/slideLayout4.xml"/><Relationship Id="rId5" Type="http://schemas.openxmlformats.org/officeDocument/2006/relationships/hyperlink" Target="https://creativecommons.org/licenses/by-sa/3.0/" TargetMode="External"/><Relationship Id="rId4" Type="http://schemas.openxmlformats.org/officeDocument/2006/relationships/hyperlink" Target="https://www.cativarnaescola.pt/2019/10/recadinhos-para-os-pais.html"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pubs.rsc.org/en/content/articlehtml/2024/na/d3na00761h" TargetMode="External"/><Relationship Id="rId2" Type="http://schemas.openxmlformats.org/officeDocument/2006/relationships/image" Target="../media/image9.gif"/><Relationship Id="rId1" Type="http://schemas.openxmlformats.org/officeDocument/2006/relationships/slideLayout" Target="../slideLayouts/slideLayout4.xml"/><Relationship Id="rId5" Type="http://schemas.openxmlformats.org/officeDocument/2006/relationships/image" Target="../media/image10.svg"/><Relationship Id="rId4" Type="http://schemas.openxmlformats.org/officeDocument/2006/relationships/hyperlink" Target="https://creativecommons.org/licenses/by-nc/3.0/"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4.xml"/><Relationship Id="rId5" Type="http://schemas.openxmlformats.org/officeDocument/2006/relationships/image" Target="../media/image13.svg"/><Relationship Id="rId4" Type="http://schemas.openxmlformats.org/officeDocument/2006/relationships/hyperlink" Target="https://openclipart.org/detail/22165/help-(red)-by-nicubunu"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open.maricopa.edu/unsdgopen/part/10-reduced-inequalities/" TargetMode="External"/><Relationship Id="rId7" Type="http://schemas.openxmlformats.org/officeDocument/2006/relationships/hyperlink" Target="https://www.jateknet.hu/plum-forgo-merleghinta-fem-lila-zoldeskek-122615" TargetMode="External"/><Relationship Id="rId2" Type="http://schemas.openxmlformats.org/officeDocument/2006/relationships/image" Target="../media/image14.png"/><Relationship Id="rId1" Type="http://schemas.openxmlformats.org/officeDocument/2006/relationships/slideLayout" Target="../slideLayouts/slideLayout4.xml"/><Relationship Id="rId6" Type="http://schemas.openxmlformats.org/officeDocument/2006/relationships/image" Target="../media/image16.jpg"/><Relationship Id="rId5" Type="http://schemas.openxmlformats.org/officeDocument/2006/relationships/hyperlink" Target="https://creativecommons.org/licenses/by-nc/3.0/" TargetMode="External"/><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3" Type="http://schemas.openxmlformats.org/officeDocument/2006/relationships/hyperlink" Target="https://freepngimg.com/svg/color/008000/95726-prismatic-justice-scales-circles" TargetMode="External"/><Relationship Id="rId2" Type="http://schemas.openxmlformats.org/officeDocument/2006/relationships/image" Target="../media/image17.svg"/><Relationship Id="rId1" Type="http://schemas.openxmlformats.org/officeDocument/2006/relationships/slideLayout" Target="../slideLayouts/slideLayout4.xml"/><Relationship Id="rId4" Type="http://schemas.openxmlformats.org/officeDocument/2006/relationships/image" Target="../media/image15.svg"/></Relationships>
</file>

<file path=ppt/slides/_rels/slide9.xml.rels><?xml version="1.0" encoding="UTF-8" standalone="yes"?>
<Relationships xmlns="http://schemas.openxmlformats.org/package/2006/relationships"><Relationship Id="rId3" Type="http://schemas.openxmlformats.org/officeDocument/2006/relationships/hyperlink" Target="https://www.artofit.org/image-gallery/750553094174549501/un-sdg-11-sustainable-cities-and-communities-by-tshirthub/" TargetMode="External"/><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19.svg"/></Relationships>
</file>

<file path=ppt/slides/_rels/slide10.xml.rels><?xml version="1.0" encoding="UTF-8" standalone="yes"?>
<Relationships xmlns="http://schemas.openxmlformats.org/package/2006/relationships"><Relationship Id="rId3" Type="http://schemas.openxmlformats.org/officeDocument/2006/relationships/hyperlink" Target="https://ourfiniteworld.com/2019/10/02/understanding-why-the-green-new-deal-wont-really-work/comment-page-2/" TargetMode="External"/><Relationship Id="rId2" Type="http://schemas.openxmlformats.org/officeDocument/2006/relationships/image" Target="../media/image20.png"/><Relationship Id="rId1" Type="http://schemas.openxmlformats.org/officeDocument/2006/relationships/slideLayout" Target="../slideLayouts/slideLayout4.xml"/><Relationship Id="rId5" Type="http://schemas.openxmlformats.org/officeDocument/2006/relationships/hyperlink" Target="https://creativecommons.org/licenses/by-nc/3.0/" TargetMode="External"/><Relationship Id="rId4" Type="http://schemas.openxmlformats.org/officeDocument/2006/relationships/image" Target="../media/image19.svg"/></Relationships>
</file>

<file path=ppt/slides/_rels/slide11.xml.rels><?xml version="1.0" encoding="UTF-8" standalone="yes"?>
<Relationships xmlns="http://schemas.openxmlformats.org/package/2006/relationships"><Relationship Id="rId3" Type="http://schemas.openxmlformats.org/officeDocument/2006/relationships/hyperlink" Target="https://pubs.rsc.org/en/content/articlehtml/2024/na/d3na00761h" TargetMode="External"/><Relationship Id="rId2" Type="http://schemas.openxmlformats.org/officeDocument/2006/relationships/image" Target="../media/image21.gif"/><Relationship Id="rId1" Type="http://schemas.openxmlformats.org/officeDocument/2006/relationships/slideLayout" Target="../slideLayouts/slideLayout4.xml"/><Relationship Id="rId5" Type="http://schemas.openxmlformats.org/officeDocument/2006/relationships/image" Target="../media/image22.svg"/><Relationship Id="rId4" Type="http://schemas.openxmlformats.org/officeDocument/2006/relationships/hyperlink" Target="https://creativecommons.org/licenses/by-nc/3.0/"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goethe.de/prj/hum/de/nac/24954447.html" TargetMode="External"/><Relationship Id="rId2" Type="http://schemas.openxmlformats.org/officeDocument/2006/relationships/image" Target="../media/image23.jpeg"/><Relationship Id="rId1" Type="http://schemas.openxmlformats.org/officeDocument/2006/relationships/slideLayout" Target="../slideLayouts/slideLayout4.xml"/><Relationship Id="rId5" Type="http://schemas.openxmlformats.org/officeDocument/2006/relationships/image" Target="../media/image22.svg"/><Relationship Id="rId4" Type="http://schemas.openxmlformats.org/officeDocument/2006/relationships/hyperlink" Target="https://creativecommons.org/licenses/by-sa/3.0/"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linkedin.com/pulse/tech-synergy-global-goals-unleashing-power-sdg-17-talal-gedeon" TargetMode="External"/><Relationship Id="rId2" Type="http://schemas.openxmlformats.org/officeDocument/2006/relationships/image" Target="../media/image24.png"/><Relationship Id="rId1" Type="http://schemas.openxmlformats.org/officeDocument/2006/relationships/slideLayout" Target="../slideLayouts/slideLayout4.xml"/><Relationship Id="rId6" Type="http://schemas.openxmlformats.org/officeDocument/2006/relationships/hyperlink" Target="https://creativecommons.org/licenses/by-sa/3.0/" TargetMode="External"/><Relationship Id="rId5" Type="http://schemas.openxmlformats.org/officeDocument/2006/relationships/hyperlink" Target="https://wikimania.wikimedia.org/wiki/2019:Partnerships" TargetMode="External"/><Relationship Id="rId4" Type="http://schemas.openxmlformats.org/officeDocument/2006/relationships/image" Target="../media/image25.svg"/></Relationships>
</file>

<file path=ppt/slides/_rels/slide14.xml.rels><?xml version="1.0" encoding="UTF-8" standalone="yes"?>
<Relationships xmlns="http://schemas.openxmlformats.org/package/2006/relationships"><Relationship Id="rId3" Type="http://schemas.openxmlformats.org/officeDocument/2006/relationships/hyperlink" Target="https://www.rawpixel.com/image/380149/free-photo-image-help-company-achievement" TargetMode="External"/><Relationship Id="rId2" Type="http://schemas.openxmlformats.org/officeDocument/2006/relationships/image" Target="../media/image26.1"/><Relationship Id="rId1" Type="http://schemas.openxmlformats.org/officeDocument/2006/relationships/slideLayout" Target="../slideLayouts/slideLayout4.xml"/><Relationship Id="rId4" Type="http://schemas.openxmlformats.org/officeDocument/2006/relationships/image" Target="../media/image25.svg"/></Relationships>
</file>

<file path=ppt/slides/_rels/slide1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hyperlink" Target="https://couchstylede.blogspot.com/2020/09/neu-viele-kleine-leute-vielen-kleinen.html" TargetMode="External"/><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hyperlink" Target="https://creativecommons.org/licenses/by-sa/4.0/deed.de" TargetMode="External"/><Relationship Id="rId4" Type="http://schemas.openxmlformats.org/officeDocument/2006/relationships/hyperlink" Target="https://ec.europa.eu/programmes/erasmus-plus/node_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Kép 5" descr="a Föld műholdas nézete">
            <a:extLst>
              <a:ext uri="{FF2B5EF4-FFF2-40B4-BE49-F238E27FC236}">
                <a16:creationId xmlns:a16="http://schemas.microsoft.com/office/drawing/2014/main" id="{997CF875-7865-4B60-BE3C-F759090A4D58}"/>
              </a:ext>
            </a:extLst>
          </p:cNvPr>
          <p:cNvPicPr>
            <a:picLocks noChangeAspect="1"/>
          </p:cNvPicPr>
          <p:nvPr/>
        </p:nvPicPr>
        <p:blipFill rotWithShape="1">
          <a:blip r:embed="rId3"/>
          <a:srcRect t="3125" b="3125"/>
          <a:stretch/>
        </p:blipFill>
        <p:spPr>
          <a:xfrm>
            <a:off x="20" y="10"/>
            <a:ext cx="12191980" cy="6857990"/>
          </a:xfrm>
          <a:prstGeom prst="rect">
            <a:avLst/>
          </a:prstGeom>
        </p:spPr>
      </p:pic>
      <p:sp>
        <p:nvSpPr>
          <p:cNvPr id="2" name="Cím 1">
            <a:extLst>
              <a:ext uri="{FF2B5EF4-FFF2-40B4-BE49-F238E27FC236}">
                <a16:creationId xmlns:a16="http://schemas.microsoft.com/office/drawing/2014/main" id="{646D0423-92ED-41A8-B13E-ED2A99FC380C}"/>
              </a:ext>
            </a:extLst>
          </p:cNvPr>
          <p:cNvSpPr>
            <a:spLocks noGrp="1"/>
          </p:cNvSpPr>
          <p:nvPr>
            <p:ph type="ctrTitle"/>
          </p:nvPr>
        </p:nvSpPr>
        <p:spPr>
          <a:xfrm>
            <a:off x="374074" y="1983468"/>
            <a:ext cx="11492344" cy="1645920"/>
          </a:xfrm>
          <a:solidFill>
            <a:schemeClr val="bg1">
              <a:alpha val="60000"/>
            </a:schemeClr>
          </a:solidFill>
          <a:ln w="38100" cap="sq">
            <a:solidFill>
              <a:schemeClr val="tx1"/>
            </a:solidFill>
            <a:miter lim="800000"/>
          </a:ln>
        </p:spPr>
        <p:txBody>
          <a:bodyPr rtlCol="0" anchor="ctr">
            <a:normAutofit/>
          </a:bodyPr>
          <a:lstStyle/>
          <a:p>
            <a:pPr rtl="0"/>
            <a:r>
              <a:rPr lang="hu" b="1" dirty="0">
                <a:solidFill>
                  <a:schemeClr val="tx1"/>
                </a:solidFill>
                <a:effectLst>
                  <a:outerShdw blurRad="38100" dist="38100" dir="2700000" algn="tl">
                    <a:srgbClr val="000000">
                      <a:alpha val="43137"/>
                    </a:srgbClr>
                  </a:outerShdw>
                </a:effectLst>
                <a:latin typeface="Arial Black" panose="020B0A04020102020204" pitchFamily="34" charset="0"/>
              </a:rPr>
              <a:t>UNSERE ZUKUNFT BEGINNT HEUTE</a:t>
            </a:r>
          </a:p>
        </p:txBody>
      </p:sp>
      <p:sp>
        <p:nvSpPr>
          <p:cNvPr id="3" name="Alcím 2">
            <a:extLst>
              <a:ext uri="{FF2B5EF4-FFF2-40B4-BE49-F238E27FC236}">
                <a16:creationId xmlns:a16="http://schemas.microsoft.com/office/drawing/2014/main" id="{74B4D8F8-4E82-4BDB-B682-C4008F4B24EF}"/>
              </a:ext>
            </a:extLst>
          </p:cNvPr>
          <p:cNvSpPr>
            <a:spLocks noGrp="1"/>
          </p:cNvSpPr>
          <p:nvPr>
            <p:ph type="subTitle" idx="1"/>
          </p:nvPr>
        </p:nvSpPr>
        <p:spPr>
          <a:xfrm>
            <a:off x="374073" y="4152648"/>
            <a:ext cx="11492345" cy="673352"/>
          </a:xfrm>
        </p:spPr>
        <p:txBody>
          <a:bodyPr rtlCol="0">
            <a:normAutofit/>
          </a:bodyPr>
          <a:lstStyle/>
          <a:p>
            <a:pPr rtl="0"/>
            <a:r>
              <a:rPr lang="hu-HU" sz="3200" b="1" dirty="0" err="1">
                <a:solidFill>
                  <a:srgbClr val="FFFFFF"/>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Einzelne</a:t>
            </a:r>
            <a:r>
              <a:rPr lang="hu-HU" sz="3200" b="1" dirty="0">
                <a:solidFill>
                  <a:srgbClr val="FFFFFF"/>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3200" b="1" dirty="0" err="1">
                <a:solidFill>
                  <a:srgbClr val="FFFFFF"/>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Nachhaltigkeitsziele</a:t>
            </a:r>
            <a:r>
              <a:rPr lang="hu-HU" sz="3200" b="1" dirty="0">
                <a:solidFill>
                  <a:srgbClr val="FFFFFF"/>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3200" b="1" dirty="0" err="1">
                <a:solidFill>
                  <a:srgbClr val="FFFFFF"/>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der</a:t>
            </a:r>
            <a:r>
              <a:rPr lang="hu-HU" sz="3200" b="1" dirty="0">
                <a:solidFill>
                  <a:srgbClr val="FFFFFF"/>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UNO </a:t>
            </a:r>
            <a:r>
              <a:rPr lang="hu-HU" sz="3200" b="1" dirty="0" err="1">
                <a:solidFill>
                  <a:srgbClr val="FFFFFF"/>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im</a:t>
            </a:r>
            <a:r>
              <a:rPr lang="hu-HU" sz="3200" b="1" dirty="0">
                <a:solidFill>
                  <a:srgbClr val="FFFFFF"/>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3200" b="1" dirty="0" err="1">
                <a:solidFill>
                  <a:srgbClr val="FFFFFF"/>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Fokus</a:t>
            </a:r>
            <a:endParaRPr lang="hu-HU" sz="3200" b="1" dirty="0">
              <a:solidFill>
                <a:srgbClr val="FFFFFF"/>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rtl="0"/>
            <a:endParaRPr lang="en-US" sz="3200"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sp>
        <p:nvSpPr>
          <p:cNvPr id="4" name="Élőláb helye 3">
            <a:extLst>
              <a:ext uri="{FF2B5EF4-FFF2-40B4-BE49-F238E27FC236}">
                <a16:creationId xmlns:a16="http://schemas.microsoft.com/office/drawing/2014/main" id="{23609B27-E91C-4BBA-7DE4-8E2433C05A6C}"/>
              </a:ext>
            </a:extLst>
          </p:cNvPr>
          <p:cNvSpPr>
            <a:spLocks noGrp="1"/>
          </p:cNvSpPr>
          <p:nvPr>
            <p:ph type="ftr" sz="quarter" idx="11"/>
          </p:nvPr>
        </p:nvSpPr>
        <p:spPr>
          <a:xfrm>
            <a:off x="374073" y="6276848"/>
            <a:ext cx="5901189" cy="320040"/>
          </a:xfrm>
        </p:spPr>
        <p:txBody>
          <a:bodyPr/>
          <a:lstStyle/>
          <a:p>
            <a:pPr rtl="0"/>
            <a:r>
              <a:rPr lang="de-DE" sz="1200" noProof="0" dirty="0"/>
              <a:t>ERASMUS+ Nachhaltigkeit macht Schule, Team Ungarn – </a:t>
            </a:r>
            <a:r>
              <a:rPr lang="hu-HU" sz="1200" noProof="0" dirty="0"/>
              <a:t>TLA </a:t>
            </a:r>
            <a:r>
              <a:rPr lang="de-DE" sz="1200" noProof="0" dirty="0"/>
              <a:t>Essen, 09-13. 03. 2026</a:t>
            </a:r>
            <a:endParaRPr lang="en-US" sz="1200" noProof="0" dirty="0"/>
          </a:p>
        </p:txBody>
      </p:sp>
      <p:pic>
        <p:nvPicPr>
          <p:cNvPr id="8" name="image5.png">
            <a:extLst>
              <a:ext uri="{FF2B5EF4-FFF2-40B4-BE49-F238E27FC236}">
                <a16:creationId xmlns:a16="http://schemas.microsoft.com/office/drawing/2014/main" id="{400F8FC0-D0A1-5784-724F-EC656E5773F3}"/>
              </a:ext>
            </a:extLst>
          </p:cNvPr>
          <p:cNvPicPr/>
          <p:nvPr/>
        </p:nvPicPr>
        <p:blipFill>
          <a:blip r:embed="rId4"/>
          <a:srcRect/>
          <a:stretch>
            <a:fillRect/>
          </a:stretch>
        </p:blipFill>
        <p:spPr>
          <a:xfrm>
            <a:off x="374073" y="169672"/>
            <a:ext cx="2358967" cy="572008"/>
          </a:xfrm>
          <a:prstGeom prst="rect">
            <a:avLst/>
          </a:prstGeom>
          <a:ln/>
        </p:spPr>
      </p:pic>
    </p:spTree>
    <p:extLst>
      <p:ext uri="{BB962C8B-B14F-4D97-AF65-F5344CB8AC3E}">
        <p14:creationId xmlns:p14="http://schemas.microsoft.com/office/powerpoint/2010/main" val="2401068040"/>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B5698C6-3D63-A6A0-C924-C94C5F97B58C}"/>
              </a:ext>
            </a:extLst>
          </p:cNvPr>
          <p:cNvSpPr>
            <a:spLocks noGrp="1"/>
          </p:cNvSpPr>
          <p:nvPr>
            <p:ph type="title"/>
          </p:nvPr>
        </p:nvSpPr>
        <p:spPr>
          <a:xfrm>
            <a:off x="313118" y="260803"/>
            <a:ext cx="11565764" cy="1188720"/>
          </a:xfrm>
          <a:effectLst>
            <a:innerShdw blurRad="114300">
              <a:prstClr val="black"/>
            </a:innerShdw>
          </a:effectLst>
        </p:spPr>
        <p:style>
          <a:lnRef idx="2">
            <a:schemeClr val="accent4"/>
          </a:lnRef>
          <a:fillRef idx="1">
            <a:schemeClr val="lt1"/>
          </a:fillRef>
          <a:effectRef idx="0">
            <a:schemeClr val="accent4"/>
          </a:effectRef>
          <a:fontRef idx="minor">
            <a:schemeClr val="dk1"/>
          </a:fontRef>
        </p:style>
        <p:txBody>
          <a:bodyPr/>
          <a:lstStyle/>
          <a:p>
            <a:r>
              <a:rPr lang="hu-HU" b="1" dirty="0" err="1">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Die</a:t>
            </a:r>
            <a:r>
              <a:rPr lang="hu-HU"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17 </a:t>
            </a:r>
            <a:r>
              <a:rPr lang="hu-HU" b="1" dirty="0" err="1">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Ziele</a:t>
            </a:r>
            <a:r>
              <a:rPr lang="hu-HU"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hu-HU" b="1" dirty="0" err="1">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für</a:t>
            </a:r>
            <a:r>
              <a:rPr lang="hu-HU"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hu-HU" b="1" dirty="0" err="1">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nachhaltige</a:t>
            </a:r>
            <a:r>
              <a:rPr lang="hu-HU"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hu-HU" b="1" dirty="0" err="1">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entwicklung</a:t>
            </a:r>
            <a:r>
              <a:rPr lang="hu-HU"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hu-HU" dirty="0" err="1">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SDGs</a:t>
            </a:r>
            <a:r>
              <a:rPr lang="hu-HU"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hu-HU" b="1" dirty="0">
              <a:solidFill>
                <a:srgbClr val="0070C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mc:AlternateContent xmlns:mc="http://schemas.openxmlformats.org/markup-compatibility/2006">
        <mc:Choice xmlns:am3d="http://schemas.microsoft.com/office/drawing/2017/model3d" Requires="am3d">
          <p:graphicFrame>
            <p:nvGraphicFramePr>
              <p:cNvPr id="5" name="Tartalom helye 4" descr="The Earth">
                <a:extLst>
                  <a:ext uri="{FF2B5EF4-FFF2-40B4-BE49-F238E27FC236}">
                    <a16:creationId xmlns:a16="http://schemas.microsoft.com/office/drawing/2014/main" id="{3C6F3CB7-A73D-C5E5-4342-924EEB73B19B}"/>
                  </a:ext>
                </a:extLst>
              </p:cNvPr>
              <p:cNvGraphicFramePr>
                <a:graphicFrameLocks noGrp="1" noChangeAspect="1"/>
              </p:cNvGraphicFramePr>
              <p:nvPr>
                <p:ph sz="half" idx="1"/>
                <p:extLst>
                  <p:ext uri="{D42A27DB-BD31-4B8C-83A1-F6EECF244321}">
                    <p14:modId xmlns:p14="http://schemas.microsoft.com/office/powerpoint/2010/main" val="2145128468"/>
                  </p:ext>
                </p:extLst>
              </p:nvPr>
            </p:nvGraphicFramePr>
            <p:xfrm>
              <a:off x="119108" y="1465802"/>
              <a:ext cx="4960941" cy="5018073"/>
            </p:xfrm>
            <a:graphic>
              <a:graphicData uri="http://schemas.microsoft.com/office/drawing/2017/model3d">
                <am3d:model3d r:embed="rId3">
                  <am3d:spPr>
                    <a:xfrm>
                      <a:off x="0" y="0"/>
                      <a:ext cx="4960941" cy="5018073"/>
                    </a:xfrm>
                    <a:prstGeom prst="rect">
                      <a:avLst/>
                    </a:prstGeom>
                  </am3d:spPr>
                  <am3d:camera>
                    <am3d:pos x="0" y="0" z="80516301"/>
                    <am3d:up dx="0" dy="36000000" dz="0"/>
                    <am3d:lookAt x="0" y="0" z="0"/>
                    <am3d:perspective fov="2700000"/>
                  </am3d:camera>
                  <am3d:trans>
                    <am3d:meterPerModelUnit n="4920067" d="1000000"/>
                    <am3d:preTrans dx="19744" dy="-17995985" dz="103"/>
                    <am3d:scale>
                      <am3d:sx n="1000000" d="1000000"/>
                      <am3d:sy n="1000000" d="1000000"/>
                      <am3d:sz n="1000000" d="1000000"/>
                    </am3d:scale>
                    <am3d:rot ax="7757322" ay="3058631" az="8188915"/>
                    <am3d:postTrans dx="0" dy="0" dz="0"/>
                  </am3d:trans>
                  <am3d:raster rName="Office3DRenderer" rVer="16.0.8326">
                    <am3d:blip r:embed="rId4"/>
                  </am3d:raster>
                  <am3d:objViewport viewportSz="8845901"/>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5" name="Tartalom helye 4" descr="The Earth">
                <a:extLst>
                  <a:ext uri="{FF2B5EF4-FFF2-40B4-BE49-F238E27FC236}">
                    <a16:creationId xmlns:a16="http://schemas.microsoft.com/office/drawing/2014/main" id="{3C6F3CB7-A73D-C5E5-4342-924EEB73B19B}"/>
                  </a:ext>
                </a:extLst>
              </p:cNvPr>
              <p:cNvPicPr>
                <a:picLocks noGrp="1" noRot="1" noChangeAspect="1" noMove="1" noResize="1" noEditPoints="1" noAdjustHandles="1" noChangeArrowheads="1" noChangeShapeType="1" noCrop="1"/>
              </p:cNvPicPr>
              <p:nvPr/>
            </p:nvPicPr>
            <p:blipFill>
              <a:blip r:embed="rId4"/>
              <a:stretch>
                <a:fillRect/>
              </a:stretch>
            </p:blipFill>
            <p:spPr>
              <a:xfrm>
                <a:off x="119108" y="1465802"/>
                <a:ext cx="4960941" cy="5018073"/>
              </a:xfrm>
              <a:prstGeom prst="rect">
                <a:avLst/>
              </a:prstGeom>
            </p:spPr>
          </p:pic>
        </mc:Fallback>
      </mc:AlternateContent>
      <p:pic>
        <p:nvPicPr>
          <p:cNvPr id="7" name="Tartalom helye 6" descr="A képen szöveg, kör, embléma látható">
            <a:extLst>
              <a:ext uri="{FF2B5EF4-FFF2-40B4-BE49-F238E27FC236}">
                <a16:creationId xmlns:a16="http://schemas.microsoft.com/office/drawing/2014/main" id="{D5DFEF8F-5204-8794-98AC-977849F88D4E}"/>
              </a:ext>
            </a:extLst>
          </p:cNvPr>
          <p:cNvPicPr>
            <a:picLocks noGrp="1" noChangeAspect="1"/>
          </p:cNvPicPr>
          <p:nvPr>
            <p:ph sz="half" idx="2"/>
          </p:nvPr>
        </p:nvPicPr>
        <p:blipFill>
          <a:blip r:embed="rId5">
            <a:extLst>
              <a:ext uri="{837473B0-CC2E-450A-ABE3-18F120FF3D39}">
                <a1611:picAttrSrcUrl xmlns:a1611="http://schemas.microsoft.com/office/drawing/2016/11/main" r:id="rId6"/>
              </a:ext>
            </a:extLst>
          </a:blip>
          <a:srcRect l="16694" r="15975"/>
          <a:stretch>
            <a:fillRect/>
          </a:stretch>
        </p:blipFill>
        <p:spPr>
          <a:xfrm>
            <a:off x="714898" y="2108750"/>
            <a:ext cx="3769361" cy="3732177"/>
          </a:xfrm>
          <a:prstGeom prst="flowChartConnector">
            <a:avLst/>
          </a:prstGeom>
        </p:spPr>
      </p:pic>
      <p:sp>
        <p:nvSpPr>
          <p:cNvPr id="8" name="Szövegdoboz 7">
            <a:extLst>
              <a:ext uri="{FF2B5EF4-FFF2-40B4-BE49-F238E27FC236}">
                <a16:creationId xmlns:a16="http://schemas.microsoft.com/office/drawing/2014/main" id="{E03C031D-98EA-8643-3651-D21860560D5C}"/>
              </a:ext>
            </a:extLst>
          </p:cNvPr>
          <p:cNvSpPr txBox="1"/>
          <p:nvPr/>
        </p:nvSpPr>
        <p:spPr>
          <a:xfrm>
            <a:off x="924558" y="6354720"/>
            <a:ext cx="4270375" cy="230832"/>
          </a:xfrm>
          <a:prstGeom prst="rect">
            <a:avLst/>
          </a:prstGeom>
          <a:noFill/>
        </p:spPr>
        <p:txBody>
          <a:bodyPr wrap="square" rtlCol="0">
            <a:spAutoFit/>
          </a:bodyPr>
          <a:lstStyle/>
          <a:p>
            <a:r>
              <a:rPr lang="hu-HU" sz="900" dirty="0"/>
              <a:t>Cím: </a:t>
            </a:r>
            <a:r>
              <a:rPr lang="hu-HU" sz="900" dirty="0">
                <a:hlinkClick r:id="rId6" tooltip="https://www.genaqua.org/"/>
              </a:rPr>
              <a:t>Fénykép</a:t>
            </a:r>
            <a:r>
              <a:rPr lang="hu-HU" sz="900" dirty="0"/>
              <a:t>, készítette: Ismeretlen a készítő, licenc: </a:t>
            </a:r>
            <a:r>
              <a:rPr lang="hu-HU" sz="900" dirty="0">
                <a:hlinkClick r:id="rId7" tooltip="https://creativecommons.org/licenses/by-nc-nd/3.0/"/>
              </a:rPr>
              <a:t>CC BY-NC-ND</a:t>
            </a:r>
            <a:endParaRPr lang="hu-HU" sz="900" dirty="0"/>
          </a:p>
        </p:txBody>
      </p:sp>
      <p:sp>
        <p:nvSpPr>
          <p:cNvPr id="9" name="Szövegdoboz 8">
            <a:extLst>
              <a:ext uri="{FF2B5EF4-FFF2-40B4-BE49-F238E27FC236}">
                <a16:creationId xmlns:a16="http://schemas.microsoft.com/office/drawing/2014/main" id="{526EDBC7-1A92-05F9-F6A0-6310B32B3B10}"/>
              </a:ext>
            </a:extLst>
          </p:cNvPr>
          <p:cNvSpPr txBox="1"/>
          <p:nvPr/>
        </p:nvSpPr>
        <p:spPr>
          <a:xfrm>
            <a:off x="5194933" y="2175340"/>
            <a:ext cx="6785549" cy="3785652"/>
          </a:xfrm>
          <a:prstGeom prst="rect">
            <a:avLst/>
          </a:prstGeom>
          <a:solidFill>
            <a:srgbClr val="FFFFFF"/>
          </a:solidFill>
          <a:effectLst>
            <a:glow rad="228600">
              <a:schemeClr val="accent4">
                <a:satMod val="175000"/>
                <a:alpha val="40000"/>
              </a:schemeClr>
            </a:glow>
          </a:effectLst>
        </p:spPr>
        <p:txBody>
          <a:bodyPr wrap="square" rtlCol="0">
            <a:spAutoFit/>
          </a:bodyPr>
          <a:lstStyle/>
          <a:p>
            <a:pPr marL="342900" indent="-342900">
              <a:lnSpc>
                <a:spcPct val="150000"/>
              </a:lnSpc>
              <a:buFont typeface="Arial" panose="020B0604020202020204" pitchFamily="34" charset="0"/>
              <a:buChar char="•"/>
            </a:pPr>
            <a:r>
              <a:rPr lang="hu-HU" sz="2400" b="1" dirty="0" err="1">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SDGs</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(EN) =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Sustainable</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Development</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Goals</a:t>
            </a:r>
            <a:endPar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50000"/>
              </a:lnSpc>
              <a:buFont typeface="Arial" panose="020B0604020202020204" pitchFamily="34" charset="0"/>
              <a:buChar char="•"/>
            </a:pPr>
            <a:r>
              <a:rPr lang="hu-HU" sz="2400" b="1" dirty="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2015</a:t>
            </a:r>
            <a:r>
              <a:rPr lang="hu-HU" sz="24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von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allen</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UNO-</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Mitgliedstaaten</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beschlossen</a:t>
            </a:r>
            <a:endPar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50000"/>
              </a:lnSpc>
              <a:buFont typeface="Arial" panose="020B0604020202020204" pitchFamily="34" charset="0"/>
              <a:buChar char="•"/>
            </a:pPr>
            <a:r>
              <a:rPr lang="hu-HU" sz="2400" b="1" dirty="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Agenda </a:t>
            </a:r>
            <a:r>
              <a:rPr lang="hu-HU" sz="4000" b="1" dirty="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2030</a:t>
            </a:r>
          </a:p>
          <a:p>
            <a:pPr marL="342900" indent="-342900">
              <a:lnSpc>
                <a:spcPct val="150000"/>
              </a:lnSpc>
              <a:buFont typeface="Arial" panose="020B0604020202020204" pitchFamily="34" charset="0"/>
              <a:buChar char="•"/>
            </a:pPr>
            <a:r>
              <a:rPr lang="hu-HU" sz="2400" b="1" dirty="0" err="1">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Ziel</a:t>
            </a:r>
            <a:r>
              <a:rPr lang="hu-HU" sz="2400" b="1" dirty="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die</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Lösung</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globaler</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Probleme</a:t>
            </a:r>
            <a:endPar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hu-HU" sz="2400" b="1" dirty="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5 </a:t>
            </a:r>
            <a:r>
              <a:rPr lang="hu-HU" sz="2400" b="1" dirty="0" err="1">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Kernbotschaften</a:t>
            </a:r>
            <a:r>
              <a:rPr lang="hu-HU" sz="2400" b="1" dirty="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t>
            </a:r>
            <a:r>
              <a:rPr lang="hu-HU" sz="2400" dirty="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Menschen</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im</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Mittelpunkt</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Wohlstandsförderung</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Schutz</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der</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Erde</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p>
          <a:p>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Friedensförderung</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Aufbau</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von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Partnerschaften</a:t>
            </a:r>
            <a:endParaRPr lang="hu-HU" sz="2400" b="1" dirty="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3" name="Élőláb helye 2">
            <a:extLst>
              <a:ext uri="{FF2B5EF4-FFF2-40B4-BE49-F238E27FC236}">
                <a16:creationId xmlns:a16="http://schemas.microsoft.com/office/drawing/2014/main" id="{9A50189F-1642-A153-C28A-3299B08AAB73}"/>
              </a:ext>
            </a:extLst>
          </p:cNvPr>
          <p:cNvSpPr>
            <a:spLocks noGrp="1"/>
          </p:cNvSpPr>
          <p:nvPr>
            <p:ph type="ftr" sz="quarter" idx="11"/>
          </p:nvPr>
        </p:nvSpPr>
        <p:spPr>
          <a:xfrm>
            <a:off x="6079293" y="6310116"/>
            <a:ext cx="5901189" cy="320040"/>
          </a:xfrm>
        </p:spPr>
        <p:txBody>
          <a:bodyPr/>
          <a:lstStyle/>
          <a:p>
            <a:pPr rtl="0"/>
            <a:r>
              <a:rPr lang="de-DE" sz="1200" noProof="0" dirty="0">
                <a:solidFill>
                  <a:schemeClr val="bg1">
                    <a:alpha val="70000"/>
                  </a:schemeClr>
                </a:solidFill>
              </a:rPr>
              <a:t>ERASMUS+ Nachhaltigkeit macht Schule, Team Ungarn – </a:t>
            </a:r>
            <a:r>
              <a:rPr lang="hu-HU" sz="1200" noProof="0" dirty="0">
                <a:solidFill>
                  <a:schemeClr val="bg1">
                    <a:alpha val="70000"/>
                  </a:schemeClr>
                </a:solidFill>
              </a:rPr>
              <a:t>TLA </a:t>
            </a:r>
            <a:r>
              <a:rPr lang="de-DE" sz="1200" noProof="0" dirty="0">
                <a:solidFill>
                  <a:schemeClr val="bg1">
                    <a:alpha val="70000"/>
                  </a:schemeClr>
                </a:solidFill>
              </a:rPr>
              <a:t>Essen, 09-13. 03. 2026</a:t>
            </a:r>
            <a:endParaRPr lang="en-US" sz="1200" noProof="0" dirty="0">
              <a:solidFill>
                <a:schemeClr val="bg1">
                  <a:alpha val="70000"/>
                </a:schemeClr>
              </a:solidFill>
            </a:endParaRPr>
          </a:p>
        </p:txBody>
      </p:sp>
    </p:spTree>
    <p:extLst>
      <p:ext uri="{BB962C8B-B14F-4D97-AF65-F5344CB8AC3E}">
        <p14:creationId xmlns:p14="http://schemas.microsoft.com/office/powerpoint/2010/main" val="3343852596"/>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mph" presetSubtype="128" repeatCount="indefinite" fill="hold" nodeType="withEffect">
                                  <p:stCondLst>
                                    <p:cond delay="0"/>
                                  </p:stCondLst>
                                  <p:childTnLst>
                                    <p:anim calcmode="lin" valueType="num">
                                      <p:cBhvr additive="sum">
                                        <p:cTn id="6" dur="12000" fill="hold"/>
                                        <p:tgtEl>
                                          <p:spTgt spid="5"/>
                                        </p:tgtEl>
                                        <p:attrNameLst>
                                          <p:attrName>3d.view.rotation.y</p:attrName>
                                        </p:attrNameLst>
                                      </p:cBhvr>
                                      <p:tavLst>
                                        <p:tav tm="0">
                                          <p:val>
                                            <p:fltVal val="0"/>
                                          </p:val>
                                        </p:tav>
                                        <p:tav tm="3330">
                                          <p:val>
                                            <p:fltVal val="6.9747"/>
                                          </p:val>
                                        </p:tav>
                                        <p:tav tm="6660">
                                          <p:val>
                                            <p:fltVal val="12.1039"/>
                                          </p:val>
                                        </p:tav>
                                        <p:tav tm="9990">
                                          <p:val>
                                            <p:fltVal val="15.6713"/>
                                          </p:val>
                                        </p:tav>
                                        <p:tav tm="13320">
                                          <p:val>
                                            <p:fltVal val="17.9604"/>
                                          </p:val>
                                        </p:tav>
                                        <p:tav tm="16650">
                                          <p:val>
                                            <p:fltVal val="19.2548"/>
                                          </p:val>
                                        </p:tav>
                                        <p:tav tm="19970">
                                          <p:val>
                                            <p:fltVal val="19.8371"/>
                                          </p:val>
                                        </p:tav>
                                        <p:tav tm="23290">
                                          <p:val>
                                            <p:fltVal val="19.9936"/>
                                          </p:val>
                                        </p:tav>
                                        <p:tav tm="26620">
                                          <p:val>
                                            <p:fltVal val="19.9945"/>
                                          </p:val>
                                        </p:tav>
                                        <p:tav tm="29950">
                                          <p:val>
                                            <p:fltVal val="19.8447"/>
                                          </p:val>
                                        </p:tav>
                                        <p:tav tm="33280">
                                          <p:val>
                                            <p:fltVal val="19.2733"/>
                                          </p:val>
                                        </p:tav>
                                        <p:tav tm="36610">
                                          <p:val>
                                            <p:fltVal val="17.9968"/>
                                          </p:val>
                                        </p:tav>
                                        <p:tav tm="39940">
                                          <p:val>
                                            <p:fltVal val="15.7316"/>
                                          </p:val>
                                        </p:tav>
                                        <p:tav tm="43270">
                                          <p:val>
                                            <p:fltVal val="12.194"/>
                                          </p:val>
                                        </p:tav>
                                        <p:tav tm="46600">
                                          <p:val>
                                            <p:fltVal val="7.1005"/>
                                          </p:val>
                                        </p:tav>
                                        <p:tav tm="49930">
                                          <p:val>
                                            <p:fltVal val="0.1675"/>
                                          </p:val>
                                        </p:tav>
                                        <p:tav tm="53250">
                                          <p:val>
                                            <p:fltVal val="-6.8299"/>
                                          </p:val>
                                        </p:tav>
                                        <p:tav tm="56580">
                                          <p:val>
                                            <p:fltVal val="-12.0002"/>
                                          </p:val>
                                        </p:tav>
                                        <p:tav tm="59900">
                                          <p:val>
                                            <p:fltVal val="-15.593"/>
                                          </p:val>
                                        </p:tav>
                                        <p:tav tm="63220">
                                          <p:val>
                                            <p:fltVal val="-17.9075"/>
                                          </p:val>
                                        </p:tav>
                                        <p:tav tm="66540">
                                          <p:val>
                                            <p:fltVal val="-19.2249"/>
                                          </p:val>
                                        </p:tav>
                                        <p:tav tm="69870">
                                          <p:val>
                                            <p:fltVal val="-19.8271"/>
                                          </p:val>
                                        </p:tav>
                                        <p:tav tm="73190">
                                          <p:val>
                                            <p:fltVal val="-19.9924"/>
                                          </p:val>
                                        </p:tav>
                                        <p:tav tm="76510">
                                          <p:val>
                                            <p:fltVal val="-19.9955"/>
                                          </p:val>
                                        </p:tav>
                                        <p:tav tm="79830">
                                          <p:val>
                                            <p:fltVal val="-19.8557"/>
                                          </p:val>
                                        </p:tav>
                                        <p:tav tm="83160">
                                          <p:val>
                                            <p:fltVal val="-19.3045"/>
                                          </p:val>
                                        </p:tav>
                                        <p:tav tm="86480">
                                          <p:val>
                                            <p:fltVal val="-18.0634"/>
                                          </p:val>
                                        </p:tav>
                                        <p:tav tm="89800">
                                          <p:val>
                                            <p:fltVal val="-15.8505"/>
                                          </p:val>
                                        </p:tav>
                                        <p:tav tm="93120">
                                          <p:val>
                                            <p:fltVal val="-12.3847"/>
                                          </p:val>
                                        </p:tav>
                                        <p:tav tm="96450">
                                          <p:val>
                                            <p:fltVal val="-7.3674"/>
                                          </p:val>
                                        </p:tav>
                                        <p:tav tm="100000">
                                          <p:val>
                                            <p:fltVal val="0"/>
                                          </p:val>
                                        </p:tav>
                                      </p:tavLst>
                                    </p:anim>
                                  </p:childTnLst>
                                </p:cTn>
                              </p:par>
                              <p:par>
                                <p:cTn id="7" presetID="10"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DE52524F-CF0D-F591-1CEC-635BB15C0BCD}"/>
              </a:ext>
            </a:extLst>
          </p:cNvPr>
          <p:cNvSpPr>
            <a:spLocks noGrp="1"/>
          </p:cNvSpPr>
          <p:nvPr>
            <p:ph type="title"/>
          </p:nvPr>
        </p:nvSpPr>
        <p:spPr>
          <a:xfrm>
            <a:off x="355600" y="304292"/>
            <a:ext cx="11521440" cy="1188720"/>
          </a:xfrm>
          <a:solidFill>
            <a:srgbClr val="C00000"/>
          </a:solidFill>
          <a:ln>
            <a:solidFill>
              <a:srgbClr val="C00000"/>
            </a:solidFill>
          </a:ln>
          <a:effectLst>
            <a:glow rad="101600">
              <a:srgbClr val="800000">
                <a:alpha val="60000"/>
              </a:srgbClr>
            </a:glow>
          </a:effectLst>
        </p:spPr>
        <p:txBody>
          <a:bodyPr/>
          <a:lstStyle/>
          <a:p>
            <a:r>
              <a:rPr lang="hu-HU" dirty="0" err="1">
                <a:solidFill>
                  <a:schemeClr val="bg1"/>
                </a:solidFill>
                <a:effectLst>
                  <a:outerShdw blurRad="38100" dist="38100" dir="2700000" algn="tl">
                    <a:srgbClr val="000000">
                      <a:alpha val="43137"/>
                    </a:srgbClr>
                  </a:outerShdw>
                </a:effectLst>
                <a:latin typeface="Arial Black" panose="020B0A04020102020204" pitchFamily="34" charset="0"/>
              </a:rPr>
              <a:t>Ziel</a:t>
            </a:r>
            <a:r>
              <a:rPr lang="hu-HU" dirty="0">
                <a:solidFill>
                  <a:schemeClr val="bg1"/>
                </a:solidFill>
                <a:effectLst>
                  <a:outerShdw blurRad="38100" dist="38100" dir="2700000" algn="tl">
                    <a:srgbClr val="000000">
                      <a:alpha val="43137"/>
                    </a:srgbClr>
                  </a:outerShdw>
                </a:effectLst>
                <a:latin typeface="Arial Black" panose="020B0A04020102020204" pitchFamily="34" charset="0"/>
              </a:rPr>
              <a:t> 4 – </a:t>
            </a:r>
            <a:r>
              <a:rPr lang="hu-HU" dirty="0" err="1">
                <a:solidFill>
                  <a:schemeClr val="bg1"/>
                </a:solidFill>
                <a:effectLst>
                  <a:outerShdw blurRad="38100" dist="38100" dir="2700000" algn="tl">
                    <a:srgbClr val="000000">
                      <a:alpha val="43137"/>
                    </a:srgbClr>
                  </a:outerShdw>
                </a:effectLst>
                <a:latin typeface="Arial Black" panose="020B0A04020102020204" pitchFamily="34" charset="0"/>
              </a:rPr>
              <a:t>Hochwertige</a:t>
            </a:r>
            <a:r>
              <a:rPr lang="hu-HU"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hu-HU" dirty="0" err="1">
                <a:solidFill>
                  <a:schemeClr val="bg1"/>
                </a:solidFill>
                <a:effectLst>
                  <a:outerShdw blurRad="38100" dist="38100" dir="2700000" algn="tl">
                    <a:srgbClr val="000000">
                      <a:alpha val="43137"/>
                    </a:srgbClr>
                  </a:outerShdw>
                </a:effectLst>
                <a:latin typeface="Arial Black" panose="020B0A04020102020204" pitchFamily="34" charset="0"/>
              </a:rPr>
              <a:t>Bildung</a:t>
            </a:r>
            <a:endParaRPr lang="hu-HU"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pic>
        <p:nvPicPr>
          <p:cNvPr id="6" name="Tartalom helye 5" descr="Mesélés egyszínű kitöltéssel">
            <a:extLst>
              <a:ext uri="{FF2B5EF4-FFF2-40B4-BE49-F238E27FC236}">
                <a16:creationId xmlns:a16="http://schemas.microsoft.com/office/drawing/2014/main" id="{38BC3522-6B90-EA3C-1D4F-FA20E9EAACA9}"/>
              </a:ext>
            </a:extLst>
          </p:cNvPr>
          <p:cNvPicPr>
            <a:picLocks noGrp="1" noChangeAspect="1"/>
          </p:cNvPicPr>
          <p:nvPr>
            <p:ph sz="half" idx="1"/>
          </p:nvPr>
        </p:nvPicPr>
        <p:blipFill>
          <a:blip>
            <a:extLst>
              <a:ext uri="{96DAC541-7B7A-43D3-8B79-37D633B846F1}">
                <asvg:svgBlip xmlns:asvg="http://schemas.microsoft.com/office/drawing/2016/SVG/main" r:embed="rId2"/>
              </a:ext>
            </a:extLst>
          </a:blip>
          <a:stretch>
            <a:fillRect/>
          </a:stretch>
        </p:blipFill>
        <p:spPr>
          <a:xfrm>
            <a:off x="828458" y="441452"/>
            <a:ext cx="914400" cy="914400"/>
          </a:xfrm>
        </p:spPr>
      </p:pic>
      <p:pic>
        <p:nvPicPr>
          <p:cNvPr id="8" name="Tartalom helye 7" descr="A képen szöveg, kör, embléma, Grafika látható">
            <a:extLst>
              <a:ext uri="{FF2B5EF4-FFF2-40B4-BE49-F238E27FC236}">
                <a16:creationId xmlns:a16="http://schemas.microsoft.com/office/drawing/2014/main" id="{46CDF1F9-AD6B-C121-9D81-72D847BED51B}"/>
              </a:ext>
            </a:extLst>
          </p:cNvPr>
          <p:cNvPicPr>
            <a:picLocks noGrp="1" noChangeAspect="1"/>
          </p:cNvPicPr>
          <p:nvPr>
            <p:ph sz="half" idx="2"/>
          </p:nvPr>
        </p:nvPicPr>
        <p:blipFill>
          <a:blip r:embed="rId3">
            <a:extLst>
              <a:ext uri="{837473B0-CC2E-450A-ABE3-18F120FF3D39}">
                <a1611:picAttrSrcUrl xmlns:a1611="http://schemas.microsoft.com/office/drawing/2016/11/main" r:id="rId4"/>
              </a:ext>
            </a:extLst>
          </a:blip>
          <a:stretch>
            <a:fillRect/>
          </a:stretch>
        </p:blipFill>
        <p:spPr>
          <a:xfrm>
            <a:off x="629365" y="1713421"/>
            <a:ext cx="4196635" cy="4196635"/>
          </a:xfrm>
          <a:prstGeom prst="rect">
            <a:avLst/>
          </a:prstGeom>
          <a:ln>
            <a:noFill/>
          </a:ln>
          <a:effectLst>
            <a:softEdge rad="112500"/>
          </a:effectLst>
        </p:spPr>
      </p:pic>
      <p:sp>
        <p:nvSpPr>
          <p:cNvPr id="9" name="Szövegdoboz 8">
            <a:extLst>
              <a:ext uri="{FF2B5EF4-FFF2-40B4-BE49-F238E27FC236}">
                <a16:creationId xmlns:a16="http://schemas.microsoft.com/office/drawing/2014/main" id="{051750DD-528E-EB6A-DDBA-38AB65314C46}"/>
              </a:ext>
            </a:extLst>
          </p:cNvPr>
          <p:cNvSpPr txBox="1"/>
          <p:nvPr/>
        </p:nvSpPr>
        <p:spPr>
          <a:xfrm>
            <a:off x="1013912" y="6047216"/>
            <a:ext cx="3101975" cy="369332"/>
          </a:xfrm>
          <a:prstGeom prst="rect">
            <a:avLst/>
          </a:prstGeom>
          <a:noFill/>
        </p:spPr>
        <p:txBody>
          <a:bodyPr wrap="square" rtlCol="0">
            <a:spAutoFit/>
          </a:bodyPr>
          <a:lstStyle/>
          <a:p>
            <a:r>
              <a:rPr lang="hu-HU" sz="900" dirty="0"/>
              <a:t>Cím: </a:t>
            </a:r>
            <a:r>
              <a:rPr lang="hu-HU" sz="900" dirty="0">
                <a:hlinkClick r:id="rId4" tooltip="https://gsouto-digitalteacher.blogspot.com/2019/01/schools-1st-international-day-of.html"/>
              </a:rPr>
              <a:t>Fénykép</a:t>
            </a:r>
            <a:r>
              <a:rPr lang="hu-HU" sz="900" dirty="0"/>
              <a:t>, készítette: Ismeretlen a készítő, licenc: </a:t>
            </a:r>
            <a:r>
              <a:rPr lang="hu-HU" sz="900" dirty="0">
                <a:hlinkClick r:id="rId5" tooltip="https://creativecommons.org/licenses/by-nc-nd/3.0/"/>
              </a:rPr>
              <a:t>CC BY-NC-ND</a:t>
            </a:r>
            <a:endParaRPr lang="hu-HU" sz="900" dirty="0"/>
          </a:p>
        </p:txBody>
      </p:sp>
      <p:sp>
        <p:nvSpPr>
          <p:cNvPr id="10" name="Szövegdoboz 9">
            <a:extLst>
              <a:ext uri="{FF2B5EF4-FFF2-40B4-BE49-F238E27FC236}">
                <a16:creationId xmlns:a16="http://schemas.microsoft.com/office/drawing/2014/main" id="{2FC07EF8-24D2-C497-3A90-F0CC38FD8167}"/>
              </a:ext>
            </a:extLst>
          </p:cNvPr>
          <p:cNvSpPr txBox="1"/>
          <p:nvPr/>
        </p:nvSpPr>
        <p:spPr>
          <a:xfrm>
            <a:off x="4947920" y="1794988"/>
            <a:ext cx="7000240" cy="3789948"/>
          </a:xfrm>
          <a:prstGeom prst="rect">
            <a:avLst/>
          </a:prstGeom>
          <a:noFill/>
        </p:spPr>
        <p:txBody>
          <a:bodyPr wrap="square" rtlCol="0">
            <a:spAutoFit/>
          </a:bodyPr>
          <a:lstStyle/>
          <a:p>
            <a:pPr algn="ctr"/>
            <a:r>
              <a:rPr lang="hu-HU" sz="2800"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WORUM GEHT ES?</a:t>
            </a:r>
          </a:p>
          <a:p>
            <a:pPr marL="342900" indent="-342900" algn="just">
              <a:lnSpc>
                <a:spcPct val="150000"/>
              </a:lnSpc>
              <a:buFont typeface="Wingdings" panose="05000000000000000000" pitchFamily="2" charset="2"/>
              <a:buChar char="ü"/>
            </a:pP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Zugang</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zu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guter</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Bildung</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für</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alle</a:t>
            </a:r>
            <a:endPar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marL="342900" indent="-342900" algn="just">
              <a:lnSpc>
                <a:spcPct val="150000"/>
              </a:lnSpc>
              <a:buFont typeface="Wingdings" panose="05000000000000000000" pitchFamily="2" charset="2"/>
              <a:buChar char="ü"/>
            </a:pP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Kostenlose</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Grund- und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Sekundarschulbildung</a:t>
            </a:r>
            <a:endPar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marL="342900" indent="-342900" algn="just">
              <a:lnSpc>
                <a:spcPct val="150000"/>
              </a:lnSpc>
              <a:buFont typeface="Wingdings" panose="05000000000000000000" pitchFamily="2" charset="2"/>
              <a:buChar char="ü"/>
            </a:pP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Gleichberechtigter</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Zugang</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für</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Mädchen</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und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Jungen</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z.B</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MINT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für</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Mädchen</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t>
            </a:r>
          </a:p>
          <a:p>
            <a:pPr marL="342900" indent="-342900" algn="just">
              <a:lnSpc>
                <a:spcPct val="150000"/>
              </a:lnSpc>
              <a:buFont typeface="Wingdings" panose="05000000000000000000" pitchFamily="2" charset="2"/>
              <a:buChar char="ü"/>
            </a:pP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Förderung</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von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lebenslangem</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Lernen</a:t>
            </a:r>
            <a:endPar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marL="342900" indent="-342900" algn="just">
              <a:lnSpc>
                <a:spcPct val="150000"/>
              </a:lnSpc>
              <a:buFont typeface="Wingdings" panose="05000000000000000000" pitchFamily="2" charset="2"/>
              <a:buChar char="ü"/>
            </a:pP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Mehr</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berufliche</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Ausbildungsangebote</a:t>
            </a:r>
            <a:endPar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Téglalap 10">
            <a:extLst>
              <a:ext uri="{FF2B5EF4-FFF2-40B4-BE49-F238E27FC236}">
                <a16:creationId xmlns:a16="http://schemas.microsoft.com/office/drawing/2014/main" id="{9105D9DD-F650-C883-C9A8-14D57349D84E}"/>
              </a:ext>
            </a:extLst>
          </p:cNvPr>
          <p:cNvSpPr/>
          <p:nvPr/>
        </p:nvSpPr>
        <p:spPr>
          <a:xfrm>
            <a:off x="4503942" y="5584936"/>
            <a:ext cx="7444218"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u-HU" sz="5400" b="1" cap="none" spc="0" dirty="0" err="1">
                <a:ln/>
                <a:solidFill>
                  <a:srgbClr val="C00000"/>
                </a:solidFill>
                <a:effectLst/>
              </a:rPr>
              <a:t>Lernen</a:t>
            </a:r>
            <a:r>
              <a:rPr lang="hu-HU" sz="5400" b="1" cap="none" spc="0" dirty="0">
                <a:ln/>
                <a:solidFill>
                  <a:srgbClr val="C00000"/>
                </a:solidFill>
                <a:effectLst/>
              </a:rPr>
              <a:t> </a:t>
            </a:r>
            <a:r>
              <a:rPr lang="hu-HU" sz="5400" b="1" cap="none" spc="0" dirty="0" err="1">
                <a:ln/>
                <a:solidFill>
                  <a:srgbClr val="C00000"/>
                </a:solidFill>
                <a:effectLst/>
              </a:rPr>
              <a:t>ohne</a:t>
            </a:r>
            <a:r>
              <a:rPr lang="hu-HU" sz="5400" b="1" cap="none" spc="0" dirty="0">
                <a:ln/>
                <a:solidFill>
                  <a:srgbClr val="C00000"/>
                </a:solidFill>
                <a:effectLst/>
              </a:rPr>
              <a:t> </a:t>
            </a:r>
            <a:r>
              <a:rPr lang="hu-HU" sz="5400" b="1" cap="none" spc="0" dirty="0" err="1">
                <a:ln/>
                <a:solidFill>
                  <a:srgbClr val="C00000"/>
                </a:solidFill>
                <a:effectLst/>
              </a:rPr>
              <a:t>Grenzen</a:t>
            </a:r>
            <a:r>
              <a:rPr lang="hu-HU" sz="5400" b="1" cap="none" spc="0" dirty="0">
                <a:ln/>
                <a:solidFill>
                  <a:srgbClr val="C00000"/>
                </a:solidFill>
                <a:effectLst/>
              </a:rPr>
              <a:t>!</a:t>
            </a:r>
          </a:p>
        </p:txBody>
      </p:sp>
      <p:sp>
        <p:nvSpPr>
          <p:cNvPr id="3" name="Élőláb helye 2">
            <a:extLst>
              <a:ext uri="{FF2B5EF4-FFF2-40B4-BE49-F238E27FC236}">
                <a16:creationId xmlns:a16="http://schemas.microsoft.com/office/drawing/2014/main" id="{8CCF0AE0-BA32-D58F-75EE-99412A17E95F}"/>
              </a:ext>
            </a:extLst>
          </p:cNvPr>
          <p:cNvSpPr>
            <a:spLocks noGrp="1"/>
          </p:cNvSpPr>
          <p:nvPr>
            <p:ph type="ftr" sz="quarter" idx="11"/>
          </p:nvPr>
        </p:nvSpPr>
        <p:spPr>
          <a:xfrm>
            <a:off x="355600" y="6508266"/>
            <a:ext cx="5901189" cy="320040"/>
          </a:xfrm>
        </p:spPr>
        <p:txBody>
          <a:bodyPr/>
          <a:lstStyle/>
          <a:p>
            <a:pPr rtl="0"/>
            <a:r>
              <a:rPr lang="de-DE" sz="1200" noProof="0" dirty="0"/>
              <a:t>ERASMUS+ Nachhaltigkeit macht Schule, Team Ungarn – </a:t>
            </a:r>
            <a:r>
              <a:rPr lang="hu-HU" sz="1200" noProof="0" dirty="0"/>
              <a:t>TLA </a:t>
            </a:r>
            <a:r>
              <a:rPr lang="de-DE" sz="1200" noProof="0" dirty="0"/>
              <a:t>Essen, 09-13. 03. 2026</a:t>
            </a:r>
            <a:endParaRPr lang="en-US" sz="1200" noProof="0" dirty="0"/>
          </a:p>
        </p:txBody>
      </p:sp>
    </p:spTree>
    <p:extLst>
      <p:ext uri="{BB962C8B-B14F-4D97-AF65-F5344CB8AC3E}">
        <p14:creationId xmlns:p14="http://schemas.microsoft.com/office/powerpoint/2010/main" val="2245980961"/>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DBB1F-CBE0-DB3A-5059-66FB5076CCE8}"/>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AA7C1C0F-74F7-F570-FB14-3DE6CC50F3ED}"/>
              </a:ext>
            </a:extLst>
          </p:cNvPr>
          <p:cNvSpPr>
            <a:spLocks noGrp="1"/>
          </p:cNvSpPr>
          <p:nvPr>
            <p:ph type="title"/>
          </p:nvPr>
        </p:nvSpPr>
        <p:spPr>
          <a:xfrm>
            <a:off x="355600" y="304292"/>
            <a:ext cx="11521440" cy="1188720"/>
          </a:xfrm>
          <a:solidFill>
            <a:srgbClr val="C00000"/>
          </a:solidFill>
          <a:ln>
            <a:solidFill>
              <a:srgbClr val="C00000"/>
            </a:solidFill>
          </a:ln>
          <a:effectLst>
            <a:glow rad="101600">
              <a:srgbClr val="800000">
                <a:alpha val="60000"/>
              </a:srgbClr>
            </a:glow>
          </a:effectLst>
        </p:spPr>
        <p:txBody>
          <a:bodyPr/>
          <a:lstStyle/>
          <a:p>
            <a:r>
              <a:rPr lang="hu-HU" dirty="0" err="1">
                <a:solidFill>
                  <a:schemeClr val="bg1"/>
                </a:solidFill>
                <a:effectLst>
                  <a:outerShdw blurRad="38100" dist="38100" dir="2700000" algn="tl">
                    <a:srgbClr val="000000">
                      <a:alpha val="43137"/>
                    </a:srgbClr>
                  </a:outerShdw>
                </a:effectLst>
                <a:latin typeface="Arial Black" panose="020B0A04020102020204" pitchFamily="34" charset="0"/>
              </a:rPr>
              <a:t>Ziel</a:t>
            </a:r>
            <a:r>
              <a:rPr lang="hu-HU" dirty="0">
                <a:solidFill>
                  <a:schemeClr val="bg1"/>
                </a:solidFill>
                <a:effectLst>
                  <a:outerShdw blurRad="38100" dist="38100" dir="2700000" algn="tl">
                    <a:srgbClr val="000000">
                      <a:alpha val="43137"/>
                    </a:srgbClr>
                  </a:outerShdw>
                </a:effectLst>
                <a:latin typeface="Arial Black" panose="020B0A04020102020204" pitchFamily="34" charset="0"/>
              </a:rPr>
              <a:t> 4 – </a:t>
            </a:r>
            <a:r>
              <a:rPr lang="hu-HU" dirty="0" err="1">
                <a:solidFill>
                  <a:schemeClr val="bg1"/>
                </a:solidFill>
                <a:effectLst>
                  <a:outerShdw blurRad="38100" dist="38100" dir="2700000" algn="tl">
                    <a:srgbClr val="000000">
                      <a:alpha val="43137"/>
                    </a:srgbClr>
                  </a:outerShdw>
                </a:effectLst>
                <a:latin typeface="Arial Black" panose="020B0A04020102020204" pitchFamily="34" charset="0"/>
              </a:rPr>
              <a:t>Hochwertige</a:t>
            </a:r>
            <a:r>
              <a:rPr lang="hu-HU"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hu-HU" dirty="0" err="1">
                <a:solidFill>
                  <a:schemeClr val="bg1"/>
                </a:solidFill>
                <a:effectLst>
                  <a:outerShdw blurRad="38100" dist="38100" dir="2700000" algn="tl">
                    <a:srgbClr val="000000">
                      <a:alpha val="43137"/>
                    </a:srgbClr>
                  </a:outerShdw>
                </a:effectLst>
                <a:latin typeface="Arial Black" panose="020B0A04020102020204" pitchFamily="34" charset="0"/>
              </a:rPr>
              <a:t>Bildung</a:t>
            </a:r>
            <a:endParaRPr lang="hu-HU"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pic>
        <p:nvPicPr>
          <p:cNvPr id="6" name="Tartalom helye 5" descr="Mesélés egyszínű kitöltéssel">
            <a:extLst>
              <a:ext uri="{FF2B5EF4-FFF2-40B4-BE49-F238E27FC236}">
                <a16:creationId xmlns:a16="http://schemas.microsoft.com/office/drawing/2014/main" id="{4EF4166F-CA46-A018-CA69-1D33BC98BA8F}"/>
              </a:ext>
            </a:extLst>
          </p:cNvPr>
          <p:cNvPicPr>
            <a:picLocks noGrp="1" noChangeAspect="1"/>
          </p:cNvPicPr>
          <p:nvPr>
            <p:ph sz="half" idx="1"/>
          </p:nvPr>
        </p:nvPicPr>
        <p:blipFill>
          <a:blip>
            <a:extLst>
              <a:ext uri="{96DAC541-7B7A-43D3-8B79-37D633B846F1}">
                <asvg:svgBlip xmlns:asvg="http://schemas.microsoft.com/office/drawing/2016/SVG/main" r:embed="rId2"/>
              </a:ext>
            </a:extLst>
          </a:blip>
          <a:stretch>
            <a:fillRect/>
          </a:stretch>
        </p:blipFill>
        <p:spPr>
          <a:xfrm>
            <a:off x="828458" y="441452"/>
            <a:ext cx="914400" cy="914400"/>
          </a:xfrm>
        </p:spPr>
      </p:pic>
      <p:pic>
        <p:nvPicPr>
          <p:cNvPr id="8" name="Tartalom helye 7">
            <a:extLst>
              <a:ext uri="{FF2B5EF4-FFF2-40B4-BE49-F238E27FC236}">
                <a16:creationId xmlns:a16="http://schemas.microsoft.com/office/drawing/2014/main" id="{20E29AE8-BAD2-F291-DFB2-01414298939D}"/>
              </a:ext>
            </a:extLst>
          </p:cNvPr>
          <p:cNvPicPr>
            <a:picLocks noGrp="1" noChangeAspect="1"/>
          </p:cNvPicPr>
          <p:nvPr>
            <p:ph sz="half" idx="2"/>
          </p:nvPr>
        </p:nvPicPr>
        <p:blipFill>
          <a:blip r:embed="rId3">
            <a:extLst>
              <a:ext uri="{837473B0-CC2E-450A-ABE3-18F120FF3D39}">
                <a1611:picAttrSrcUrl xmlns:a1611="http://schemas.microsoft.com/office/drawing/2016/11/main" r:id="rId4"/>
              </a:ext>
            </a:extLst>
          </a:blip>
          <a:srcRect/>
          <a:stretch/>
        </p:blipFill>
        <p:spPr>
          <a:xfrm>
            <a:off x="355600" y="1933830"/>
            <a:ext cx="4196635" cy="4196635"/>
          </a:xfrm>
        </p:spPr>
      </p:pic>
      <p:sp>
        <p:nvSpPr>
          <p:cNvPr id="3" name="Szövegdoboz 2">
            <a:extLst>
              <a:ext uri="{FF2B5EF4-FFF2-40B4-BE49-F238E27FC236}">
                <a16:creationId xmlns:a16="http://schemas.microsoft.com/office/drawing/2014/main" id="{2DDAA66B-34C6-B1CD-E137-BA0F00335866}"/>
              </a:ext>
            </a:extLst>
          </p:cNvPr>
          <p:cNvSpPr txBox="1"/>
          <p:nvPr/>
        </p:nvSpPr>
        <p:spPr>
          <a:xfrm>
            <a:off x="517605" y="6130465"/>
            <a:ext cx="4196635" cy="230832"/>
          </a:xfrm>
          <a:prstGeom prst="rect">
            <a:avLst/>
          </a:prstGeom>
          <a:noFill/>
        </p:spPr>
        <p:txBody>
          <a:bodyPr wrap="square" rtlCol="0">
            <a:spAutoFit/>
          </a:bodyPr>
          <a:lstStyle/>
          <a:p>
            <a:r>
              <a:rPr lang="hu-HU" sz="900" dirty="0"/>
              <a:t>Cím: </a:t>
            </a:r>
            <a:r>
              <a:rPr lang="hu-HU" sz="900" dirty="0">
                <a:hlinkClick r:id="rId4" tooltip="https://www.cativarnaescola.pt/2019/10/recadinhos-para-os-pais.html"/>
              </a:rPr>
              <a:t>Fénykép</a:t>
            </a:r>
            <a:r>
              <a:rPr lang="hu-HU" sz="900" dirty="0"/>
              <a:t>, készítette: Ismeretlen a készítő, licenc: </a:t>
            </a:r>
            <a:r>
              <a:rPr lang="hu-HU" sz="900" dirty="0">
                <a:hlinkClick r:id="rId5" tooltip="https://creativecommons.org/licenses/by-sa/3.0/"/>
              </a:rPr>
              <a:t>CC BY-SA</a:t>
            </a:r>
            <a:endParaRPr lang="hu-HU" sz="900" dirty="0"/>
          </a:p>
        </p:txBody>
      </p:sp>
      <p:sp>
        <p:nvSpPr>
          <p:cNvPr id="4" name="Szövegdoboz 3">
            <a:extLst>
              <a:ext uri="{FF2B5EF4-FFF2-40B4-BE49-F238E27FC236}">
                <a16:creationId xmlns:a16="http://schemas.microsoft.com/office/drawing/2014/main" id="{C1082C50-7CCD-4A0E-0732-86FD9D083256}"/>
              </a:ext>
            </a:extLst>
          </p:cNvPr>
          <p:cNvSpPr txBox="1"/>
          <p:nvPr/>
        </p:nvSpPr>
        <p:spPr>
          <a:xfrm>
            <a:off x="4836160" y="1855043"/>
            <a:ext cx="7000240" cy="3235950"/>
          </a:xfrm>
          <a:custGeom>
            <a:avLst/>
            <a:gdLst>
              <a:gd name="csX0" fmla="*/ 0 w 7000240"/>
              <a:gd name="csY0" fmla="*/ 0 h 3235950"/>
              <a:gd name="csX1" fmla="*/ 566383 w 7000240"/>
              <a:gd name="csY1" fmla="*/ 0 h 3235950"/>
              <a:gd name="csX2" fmla="*/ 1272771 w 7000240"/>
              <a:gd name="csY2" fmla="*/ 0 h 3235950"/>
              <a:gd name="csX3" fmla="*/ 2049161 w 7000240"/>
              <a:gd name="csY3" fmla="*/ 0 h 3235950"/>
              <a:gd name="csX4" fmla="*/ 2615544 w 7000240"/>
              <a:gd name="csY4" fmla="*/ 0 h 3235950"/>
              <a:gd name="csX5" fmla="*/ 3321932 w 7000240"/>
              <a:gd name="csY5" fmla="*/ 0 h 3235950"/>
              <a:gd name="csX6" fmla="*/ 3888315 w 7000240"/>
              <a:gd name="csY6" fmla="*/ 0 h 3235950"/>
              <a:gd name="csX7" fmla="*/ 4664705 w 7000240"/>
              <a:gd name="csY7" fmla="*/ 0 h 3235950"/>
              <a:gd name="csX8" fmla="*/ 5441096 w 7000240"/>
              <a:gd name="csY8" fmla="*/ 0 h 3235950"/>
              <a:gd name="csX9" fmla="*/ 5867474 w 7000240"/>
              <a:gd name="csY9" fmla="*/ 0 h 3235950"/>
              <a:gd name="csX10" fmla="*/ 7000240 w 7000240"/>
              <a:gd name="csY10" fmla="*/ 0 h 3235950"/>
              <a:gd name="csX11" fmla="*/ 7000240 w 7000240"/>
              <a:gd name="csY11" fmla="*/ 647190 h 3235950"/>
              <a:gd name="csX12" fmla="*/ 7000240 w 7000240"/>
              <a:gd name="csY12" fmla="*/ 1262021 h 3235950"/>
              <a:gd name="csX13" fmla="*/ 7000240 w 7000240"/>
              <a:gd name="csY13" fmla="*/ 1844492 h 3235950"/>
              <a:gd name="csX14" fmla="*/ 7000240 w 7000240"/>
              <a:gd name="csY14" fmla="*/ 2394603 h 3235950"/>
              <a:gd name="csX15" fmla="*/ 7000240 w 7000240"/>
              <a:gd name="csY15" fmla="*/ 3235950 h 3235950"/>
              <a:gd name="csX16" fmla="*/ 6363855 w 7000240"/>
              <a:gd name="csY16" fmla="*/ 3235950 h 3235950"/>
              <a:gd name="csX17" fmla="*/ 5657467 w 7000240"/>
              <a:gd name="csY17" fmla="*/ 3235950 h 3235950"/>
              <a:gd name="csX18" fmla="*/ 5161086 w 7000240"/>
              <a:gd name="csY18" fmla="*/ 3235950 h 3235950"/>
              <a:gd name="csX19" fmla="*/ 4524701 w 7000240"/>
              <a:gd name="csY19" fmla="*/ 3235950 h 3235950"/>
              <a:gd name="csX20" fmla="*/ 3748310 w 7000240"/>
              <a:gd name="csY20" fmla="*/ 3235950 h 3235950"/>
              <a:gd name="csX21" fmla="*/ 3181927 w 7000240"/>
              <a:gd name="csY21" fmla="*/ 3235950 h 3235950"/>
              <a:gd name="csX22" fmla="*/ 2615544 w 7000240"/>
              <a:gd name="csY22" fmla="*/ 3235950 h 3235950"/>
              <a:gd name="csX23" fmla="*/ 1909156 w 7000240"/>
              <a:gd name="csY23" fmla="*/ 3235950 h 3235950"/>
              <a:gd name="csX24" fmla="*/ 1272771 w 7000240"/>
              <a:gd name="csY24" fmla="*/ 3235950 h 3235950"/>
              <a:gd name="csX25" fmla="*/ 0 w 7000240"/>
              <a:gd name="csY25" fmla="*/ 3235950 h 3235950"/>
              <a:gd name="csX26" fmla="*/ 0 w 7000240"/>
              <a:gd name="csY26" fmla="*/ 2588760 h 3235950"/>
              <a:gd name="csX27" fmla="*/ 0 w 7000240"/>
              <a:gd name="csY27" fmla="*/ 2038649 h 3235950"/>
              <a:gd name="csX28" fmla="*/ 0 w 7000240"/>
              <a:gd name="csY28" fmla="*/ 1391458 h 3235950"/>
              <a:gd name="csX29" fmla="*/ 0 w 7000240"/>
              <a:gd name="csY29" fmla="*/ 808987 h 3235950"/>
              <a:gd name="csX30" fmla="*/ 0 w 7000240"/>
              <a:gd name="csY30" fmla="*/ 0 h 32359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7000240" h="3235950" extrusionOk="0">
                <a:moveTo>
                  <a:pt x="0" y="0"/>
                </a:moveTo>
                <a:cubicBezTo>
                  <a:pt x="130492" y="-18524"/>
                  <a:pt x="346817" y="10804"/>
                  <a:pt x="566383" y="0"/>
                </a:cubicBezTo>
                <a:cubicBezTo>
                  <a:pt x="785949" y="-10804"/>
                  <a:pt x="1015897" y="351"/>
                  <a:pt x="1272771" y="0"/>
                </a:cubicBezTo>
                <a:cubicBezTo>
                  <a:pt x="1529645" y="-351"/>
                  <a:pt x="1846485" y="-7208"/>
                  <a:pt x="2049161" y="0"/>
                </a:cubicBezTo>
                <a:cubicBezTo>
                  <a:pt x="2251837" y="7208"/>
                  <a:pt x="2347737" y="-16618"/>
                  <a:pt x="2615544" y="0"/>
                </a:cubicBezTo>
                <a:cubicBezTo>
                  <a:pt x="2883351" y="16618"/>
                  <a:pt x="3002284" y="-35299"/>
                  <a:pt x="3321932" y="0"/>
                </a:cubicBezTo>
                <a:cubicBezTo>
                  <a:pt x="3641580" y="35299"/>
                  <a:pt x="3754207" y="-17930"/>
                  <a:pt x="3888315" y="0"/>
                </a:cubicBezTo>
                <a:cubicBezTo>
                  <a:pt x="4022423" y="17930"/>
                  <a:pt x="4363966" y="-31309"/>
                  <a:pt x="4664705" y="0"/>
                </a:cubicBezTo>
                <a:cubicBezTo>
                  <a:pt x="4965444" y="31309"/>
                  <a:pt x="5222710" y="-14513"/>
                  <a:pt x="5441096" y="0"/>
                </a:cubicBezTo>
                <a:cubicBezTo>
                  <a:pt x="5659482" y="14513"/>
                  <a:pt x="5674829" y="5460"/>
                  <a:pt x="5867474" y="0"/>
                </a:cubicBezTo>
                <a:cubicBezTo>
                  <a:pt x="6060119" y="-5460"/>
                  <a:pt x="6691758" y="-36363"/>
                  <a:pt x="7000240" y="0"/>
                </a:cubicBezTo>
                <a:cubicBezTo>
                  <a:pt x="6990525" y="248290"/>
                  <a:pt x="6998632" y="336149"/>
                  <a:pt x="7000240" y="647190"/>
                </a:cubicBezTo>
                <a:cubicBezTo>
                  <a:pt x="7001849" y="958231"/>
                  <a:pt x="6997121" y="966252"/>
                  <a:pt x="7000240" y="1262021"/>
                </a:cubicBezTo>
                <a:cubicBezTo>
                  <a:pt x="7003359" y="1557790"/>
                  <a:pt x="6972310" y="1705624"/>
                  <a:pt x="7000240" y="1844492"/>
                </a:cubicBezTo>
                <a:cubicBezTo>
                  <a:pt x="7028170" y="1983360"/>
                  <a:pt x="7025412" y="2238224"/>
                  <a:pt x="7000240" y="2394603"/>
                </a:cubicBezTo>
                <a:cubicBezTo>
                  <a:pt x="6975068" y="2550982"/>
                  <a:pt x="6979747" y="2978917"/>
                  <a:pt x="7000240" y="3235950"/>
                </a:cubicBezTo>
                <a:cubicBezTo>
                  <a:pt x="6818951" y="3240771"/>
                  <a:pt x="6581644" y="3242911"/>
                  <a:pt x="6363855" y="3235950"/>
                </a:cubicBezTo>
                <a:cubicBezTo>
                  <a:pt x="6146066" y="3228989"/>
                  <a:pt x="5895359" y="3231969"/>
                  <a:pt x="5657467" y="3235950"/>
                </a:cubicBezTo>
                <a:cubicBezTo>
                  <a:pt x="5419575" y="3239931"/>
                  <a:pt x="5276691" y="3218901"/>
                  <a:pt x="5161086" y="3235950"/>
                </a:cubicBezTo>
                <a:cubicBezTo>
                  <a:pt x="5045481" y="3252999"/>
                  <a:pt x="4752389" y="3261695"/>
                  <a:pt x="4524701" y="3235950"/>
                </a:cubicBezTo>
                <a:cubicBezTo>
                  <a:pt x="4297014" y="3210205"/>
                  <a:pt x="4134718" y="3251886"/>
                  <a:pt x="3748310" y="3235950"/>
                </a:cubicBezTo>
                <a:cubicBezTo>
                  <a:pt x="3361902" y="3220014"/>
                  <a:pt x="3378512" y="3211031"/>
                  <a:pt x="3181927" y="3235950"/>
                </a:cubicBezTo>
                <a:cubicBezTo>
                  <a:pt x="2985342" y="3260869"/>
                  <a:pt x="2736988" y="3253962"/>
                  <a:pt x="2615544" y="3235950"/>
                </a:cubicBezTo>
                <a:cubicBezTo>
                  <a:pt x="2494100" y="3217938"/>
                  <a:pt x="2106982" y="3218992"/>
                  <a:pt x="1909156" y="3235950"/>
                </a:cubicBezTo>
                <a:cubicBezTo>
                  <a:pt x="1711330" y="3252908"/>
                  <a:pt x="1488791" y="3239709"/>
                  <a:pt x="1272771" y="3235950"/>
                </a:cubicBezTo>
                <a:cubicBezTo>
                  <a:pt x="1056751" y="3232191"/>
                  <a:pt x="513501" y="3243114"/>
                  <a:pt x="0" y="3235950"/>
                </a:cubicBezTo>
                <a:cubicBezTo>
                  <a:pt x="10305" y="3007228"/>
                  <a:pt x="-7371" y="2754360"/>
                  <a:pt x="0" y="2588760"/>
                </a:cubicBezTo>
                <a:cubicBezTo>
                  <a:pt x="7371" y="2423160"/>
                  <a:pt x="4374" y="2256356"/>
                  <a:pt x="0" y="2038649"/>
                </a:cubicBezTo>
                <a:cubicBezTo>
                  <a:pt x="-4374" y="1820942"/>
                  <a:pt x="15847" y="1560567"/>
                  <a:pt x="0" y="1391458"/>
                </a:cubicBezTo>
                <a:cubicBezTo>
                  <a:pt x="-15847" y="1222349"/>
                  <a:pt x="24544" y="1078419"/>
                  <a:pt x="0" y="808987"/>
                </a:cubicBezTo>
                <a:cubicBezTo>
                  <a:pt x="-24544" y="539555"/>
                  <a:pt x="-31009" y="392650"/>
                  <a:pt x="0" y="0"/>
                </a:cubicBezTo>
                <a:close/>
              </a:path>
            </a:pathLst>
          </a:custGeom>
          <a:noFill/>
          <a:ln>
            <a:solidFill>
              <a:srgbClr val="800000"/>
            </a:solidFill>
            <a:extLst>
              <a:ext uri="{C807C97D-BFC1-408E-A445-0C87EB9F89A2}">
                <ask:lineSketchStyleProps xmlns:ask="http://schemas.microsoft.com/office/drawing/2018/sketchyshapes" sd="3907997878">
                  <a:prstGeom prst="rect">
                    <a:avLst/>
                  </a:prstGeom>
                  <ask:type>
                    <ask:lineSketchFreehand/>
                  </ask:type>
                </ask:lineSketchStyleProps>
              </a:ext>
            </a:extLst>
          </a:ln>
          <a:effectLst>
            <a:glow rad="101600">
              <a:srgbClr val="C00000">
                <a:alpha val="60000"/>
              </a:srgbClr>
            </a:glow>
            <a:outerShdw blurRad="63500" sx="102000" sy="102000" algn="ctr" rotWithShape="0">
              <a:prstClr val="black">
                <a:alpha val="40000"/>
              </a:prstClr>
            </a:outerShdw>
          </a:effectLst>
        </p:spPr>
        <p:txBody>
          <a:bodyPr wrap="square" rtlCol="0">
            <a:spAutoFit/>
          </a:bodyPr>
          <a:lstStyle/>
          <a:p>
            <a:pPr algn="ctr"/>
            <a:r>
              <a:rPr lang="hu-HU" sz="2800"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WARUM IST DAS WICHTIG?</a:t>
            </a:r>
          </a:p>
          <a:p>
            <a:pPr marL="342900" indent="-342900" algn="just">
              <a:lnSpc>
                <a:spcPct val="150000"/>
              </a:lnSpc>
              <a:buFont typeface="Wingdings" panose="05000000000000000000" pitchFamily="2" charset="2"/>
              <a:buChar char="ü"/>
            </a:pP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Millionen</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von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Kindern</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weltweit</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gehen</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nicht</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regelmäßig</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zur</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Schule</a:t>
            </a:r>
            <a:endPar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marL="342900" indent="-342900" algn="just">
              <a:lnSpc>
                <a:spcPct val="150000"/>
              </a:lnSpc>
              <a:buFont typeface="Wingdings" panose="05000000000000000000" pitchFamily="2" charset="2"/>
              <a:buChar char="ü"/>
            </a:pP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Bildung</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erhöht</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die</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Chancen</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auf</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Arbeit</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Reduzierung</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von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Armut</a:t>
            </a:r>
            <a:endPar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marL="342900" indent="-342900" algn="just">
              <a:lnSpc>
                <a:spcPct val="150000"/>
              </a:lnSpc>
              <a:buFont typeface="Wingdings" panose="05000000000000000000" pitchFamily="2" charset="2"/>
              <a:buChar char="ü"/>
            </a:pP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Bildung</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stärkt</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Demokratie</a:t>
            </a:r>
            <a:r>
              <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und </a:t>
            </a:r>
            <a:r>
              <a:rPr lang="hu-HU" sz="2400" dirty="0" err="1">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Frieden</a:t>
            </a:r>
            <a:endParaRPr lang="hu-HU" sz="2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5" name="Téglalap 4">
            <a:extLst>
              <a:ext uri="{FF2B5EF4-FFF2-40B4-BE49-F238E27FC236}">
                <a16:creationId xmlns:a16="http://schemas.microsoft.com/office/drawing/2014/main" id="{84BFDE53-E665-7A9E-DCED-CCCD4712B512}"/>
              </a:ext>
            </a:extLst>
          </p:cNvPr>
          <p:cNvSpPr/>
          <p:nvPr/>
        </p:nvSpPr>
        <p:spPr>
          <a:xfrm>
            <a:off x="5497552" y="5437967"/>
            <a:ext cx="5900975"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u-HU" sz="5400" b="1" dirty="0" err="1">
                <a:ln/>
                <a:solidFill>
                  <a:srgbClr val="C00000"/>
                </a:solidFill>
              </a:rPr>
              <a:t>Wissen</a:t>
            </a:r>
            <a:r>
              <a:rPr lang="hu-HU" sz="5400" b="1" dirty="0">
                <a:ln/>
                <a:solidFill>
                  <a:srgbClr val="C00000"/>
                </a:solidFill>
              </a:rPr>
              <a:t> </a:t>
            </a:r>
            <a:r>
              <a:rPr lang="hu-HU" sz="5400" b="1" dirty="0" err="1">
                <a:ln/>
                <a:solidFill>
                  <a:srgbClr val="C00000"/>
                </a:solidFill>
              </a:rPr>
              <a:t>ist</a:t>
            </a:r>
            <a:r>
              <a:rPr lang="hu-HU" sz="5400" b="1" dirty="0">
                <a:ln/>
                <a:solidFill>
                  <a:srgbClr val="C00000"/>
                </a:solidFill>
              </a:rPr>
              <a:t> Macht.</a:t>
            </a:r>
          </a:p>
        </p:txBody>
      </p:sp>
      <p:sp>
        <p:nvSpPr>
          <p:cNvPr id="7" name="Élőláb helye 6">
            <a:extLst>
              <a:ext uri="{FF2B5EF4-FFF2-40B4-BE49-F238E27FC236}">
                <a16:creationId xmlns:a16="http://schemas.microsoft.com/office/drawing/2014/main" id="{5CB48133-D4A7-4206-425A-97B8CFE55811}"/>
              </a:ext>
            </a:extLst>
          </p:cNvPr>
          <p:cNvSpPr>
            <a:spLocks noGrp="1"/>
          </p:cNvSpPr>
          <p:nvPr>
            <p:ph type="ftr" sz="quarter" idx="11"/>
          </p:nvPr>
        </p:nvSpPr>
        <p:spPr>
          <a:xfrm>
            <a:off x="304800" y="6411263"/>
            <a:ext cx="5901189" cy="320040"/>
          </a:xfrm>
        </p:spPr>
        <p:txBody>
          <a:bodyPr/>
          <a:lstStyle/>
          <a:p>
            <a:pPr rtl="0"/>
            <a:r>
              <a:rPr lang="de-DE" sz="1200" noProof="0" dirty="0"/>
              <a:t>ERASMUS+ Nachhaltigkeit macht Schule, Team Ungarn – </a:t>
            </a:r>
            <a:r>
              <a:rPr lang="hu-HU" sz="1200" noProof="0" dirty="0"/>
              <a:t>TLA </a:t>
            </a:r>
            <a:r>
              <a:rPr lang="de-DE" sz="1200" noProof="0" dirty="0"/>
              <a:t>Essen, 09-13. 03. 2026</a:t>
            </a:r>
            <a:endParaRPr lang="en-US" sz="1200" noProof="0" dirty="0"/>
          </a:p>
        </p:txBody>
      </p:sp>
    </p:spTree>
    <p:extLst>
      <p:ext uri="{BB962C8B-B14F-4D97-AF65-F5344CB8AC3E}">
        <p14:creationId xmlns:p14="http://schemas.microsoft.com/office/powerpoint/2010/main" val="137547349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5250D636-4338-FB78-92FE-2E0D46CBE932}"/>
              </a:ext>
            </a:extLst>
          </p:cNvPr>
          <p:cNvSpPr>
            <a:spLocks noGrp="1"/>
          </p:cNvSpPr>
          <p:nvPr>
            <p:ph type="title"/>
          </p:nvPr>
        </p:nvSpPr>
        <p:spPr>
          <a:xfrm>
            <a:off x="345440" y="273812"/>
            <a:ext cx="11521440" cy="1188720"/>
          </a:xfrm>
          <a:solidFill>
            <a:srgbClr val="00B0F0"/>
          </a:solidFill>
          <a:ln>
            <a:solidFill>
              <a:srgbClr val="0070C0"/>
            </a:solidFill>
          </a:ln>
          <a:effectLst>
            <a:glow rad="101600">
              <a:srgbClr val="0070C0">
                <a:alpha val="60000"/>
              </a:srgbClr>
            </a:glow>
            <a:outerShdw blurRad="63500" sx="102000" sy="102000" algn="ctr" rotWithShape="0">
              <a:prstClr val="black">
                <a:alpha val="40000"/>
              </a:prstClr>
            </a:outerShdw>
          </a:effectLst>
        </p:spPr>
        <p:txBody>
          <a:bodyPr/>
          <a:lstStyle/>
          <a:p>
            <a:r>
              <a:rPr lang="hu-HU" dirty="0" err="1">
                <a:solidFill>
                  <a:schemeClr val="tx2"/>
                </a:solidFill>
                <a:effectLst>
                  <a:outerShdw blurRad="38100" dist="38100" dir="2700000" algn="tl">
                    <a:srgbClr val="000000">
                      <a:alpha val="43137"/>
                    </a:srgbClr>
                  </a:outerShdw>
                </a:effectLst>
                <a:latin typeface="Arial Black" panose="020B0A04020102020204" pitchFamily="34" charset="0"/>
              </a:rPr>
              <a:t>Ziel</a:t>
            </a:r>
            <a:r>
              <a:rPr lang="hu-HU" dirty="0">
                <a:solidFill>
                  <a:schemeClr val="tx2"/>
                </a:solidFill>
                <a:effectLst>
                  <a:outerShdw blurRad="38100" dist="38100" dir="2700000" algn="tl">
                    <a:srgbClr val="000000">
                      <a:alpha val="43137"/>
                    </a:srgbClr>
                  </a:outerShdw>
                </a:effectLst>
                <a:latin typeface="Arial Black" panose="020B0A04020102020204" pitchFamily="34" charset="0"/>
              </a:rPr>
              <a:t> 6 – </a:t>
            </a:r>
            <a:r>
              <a:rPr lang="hu-HU" dirty="0" err="1">
                <a:solidFill>
                  <a:schemeClr val="tx2"/>
                </a:solidFill>
                <a:effectLst>
                  <a:outerShdw blurRad="38100" dist="38100" dir="2700000" algn="tl">
                    <a:srgbClr val="000000">
                      <a:alpha val="43137"/>
                    </a:srgbClr>
                  </a:outerShdw>
                </a:effectLst>
                <a:latin typeface="Arial Black" panose="020B0A04020102020204" pitchFamily="34" charset="0"/>
              </a:rPr>
              <a:t>Sauberes</a:t>
            </a:r>
            <a:r>
              <a:rPr lang="hu-HU" dirty="0">
                <a:solidFill>
                  <a:schemeClr val="tx2"/>
                </a:solidFill>
                <a:effectLst>
                  <a:outerShdw blurRad="38100" dist="38100" dir="2700000" algn="tl">
                    <a:srgbClr val="000000">
                      <a:alpha val="43137"/>
                    </a:srgbClr>
                  </a:outerShdw>
                </a:effectLst>
                <a:latin typeface="Arial Black" panose="020B0A04020102020204" pitchFamily="34" charset="0"/>
              </a:rPr>
              <a:t> </a:t>
            </a:r>
            <a:r>
              <a:rPr lang="hu-HU" dirty="0" err="1">
                <a:solidFill>
                  <a:schemeClr val="tx2"/>
                </a:solidFill>
                <a:effectLst>
                  <a:outerShdw blurRad="38100" dist="38100" dir="2700000" algn="tl">
                    <a:srgbClr val="000000">
                      <a:alpha val="43137"/>
                    </a:srgbClr>
                  </a:outerShdw>
                </a:effectLst>
                <a:latin typeface="Arial Black" panose="020B0A04020102020204" pitchFamily="34" charset="0"/>
              </a:rPr>
              <a:t>Wasser</a:t>
            </a:r>
            <a:r>
              <a:rPr lang="hu-HU" dirty="0">
                <a:solidFill>
                  <a:schemeClr val="tx2"/>
                </a:solidFill>
                <a:effectLst>
                  <a:outerShdw blurRad="38100" dist="38100" dir="2700000" algn="tl">
                    <a:srgbClr val="000000">
                      <a:alpha val="43137"/>
                    </a:srgbClr>
                  </a:outerShdw>
                </a:effectLst>
                <a:latin typeface="Arial Black" panose="020B0A04020102020204" pitchFamily="34" charset="0"/>
              </a:rPr>
              <a:t> und </a:t>
            </a:r>
            <a:r>
              <a:rPr lang="hu-HU" dirty="0" err="1">
                <a:solidFill>
                  <a:schemeClr val="tx2"/>
                </a:solidFill>
                <a:effectLst>
                  <a:outerShdw blurRad="38100" dist="38100" dir="2700000" algn="tl">
                    <a:srgbClr val="000000">
                      <a:alpha val="43137"/>
                    </a:srgbClr>
                  </a:outerShdw>
                </a:effectLst>
                <a:latin typeface="Arial Black" panose="020B0A04020102020204" pitchFamily="34" charset="0"/>
              </a:rPr>
              <a:t>Sanitäreinrichtungen</a:t>
            </a:r>
            <a:endParaRPr lang="hu-HU" dirty="0">
              <a:solidFill>
                <a:schemeClr val="tx2"/>
              </a:solidFill>
              <a:effectLst>
                <a:outerShdw blurRad="38100" dist="38100" dir="2700000" algn="tl">
                  <a:srgbClr val="000000">
                    <a:alpha val="43137"/>
                  </a:srgbClr>
                </a:outerShdw>
              </a:effectLst>
              <a:latin typeface="Arial Black" panose="020B0A04020102020204" pitchFamily="34" charset="0"/>
            </a:endParaRPr>
          </a:p>
        </p:txBody>
      </p:sp>
      <p:pic>
        <p:nvPicPr>
          <p:cNvPr id="6" name="Tartalom helye 5" descr="A képen szöveg, CD, kör látható">
            <a:extLst>
              <a:ext uri="{FF2B5EF4-FFF2-40B4-BE49-F238E27FC236}">
                <a16:creationId xmlns:a16="http://schemas.microsoft.com/office/drawing/2014/main" id="{0EC23220-512C-B5BF-9CC8-AB26BC9D0A4A}"/>
              </a:ext>
            </a:extLst>
          </p:cNvPr>
          <p:cNvPicPr>
            <a:picLocks noGrp="1" noChangeAspect="1"/>
          </p:cNvPicPr>
          <p:nvPr>
            <p:ph sz="half" idx="1"/>
          </p:nvPr>
        </p:nvPicPr>
        <p:blipFill>
          <a:blip r:embed="rId2">
            <a:extLst>
              <a:ext uri="{837473B0-CC2E-450A-ABE3-18F120FF3D39}">
                <a1611:picAttrSrcUrl xmlns:a1611="http://schemas.microsoft.com/office/drawing/2016/11/main" r:id="rId3"/>
              </a:ext>
            </a:extLst>
          </a:blip>
          <a:stretch>
            <a:fillRect/>
          </a:stretch>
        </p:blipFill>
        <p:spPr>
          <a:xfrm>
            <a:off x="832644" y="1798638"/>
            <a:ext cx="4256087" cy="4256087"/>
          </a:xfrm>
        </p:spPr>
      </p:pic>
      <p:sp>
        <p:nvSpPr>
          <p:cNvPr id="4" name="Tartalom helye 3">
            <a:extLst>
              <a:ext uri="{FF2B5EF4-FFF2-40B4-BE49-F238E27FC236}">
                <a16:creationId xmlns:a16="http://schemas.microsoft.com/office/drawing/2014/main" id="{F72BBDEB-2972-FC85-AEBE-2DEBDA3B0438}"/>
              </a:ext>
            </a:extLst>
          </p:cNvPr>
          <p:cNvSpPr>
            <a:spLocks noGrp="1"/>
          </p:cNvSpPr>
          <p:nvPr>
            <p:ph sz="half" idx="2"/>
          </p:nvPr>
        </p:nvSpPr>
        <p:spPr>
          <a:xfrm>
            <a:off x="5842001" y="1798320"/>
            <a:ext cx="6024880" cy="3322320"/>
          </a:xfrm>
        </p:spPr>
        <p:txBody>
          <a:bodyPr/>
          <a:lstStyle/>
          <a:p>
            <a:pPr marL="0" indent="0" algn="ctr">
              <a:buNone/>
            </a:pPr>
            <a:r>
              <a:rPr kumimoji="0" lang="hu-HU" sz="2800" b="1" i="0" u="none" strike="noStrike" kern="1200" cap="none" spc="0" normalizeH="0" baseline="0" noProof="0" dirty="0">
                <a:ln>
                  <a:noFill/>
                </a:ln>
                <a:solidFill>
                  <a:srgbClr val="0070C0"/>
                </a:solidFill>
                <a:effectLst>
                  <a:outerShdw blurRad="38100" dist="38100" dir="2700000" algn="tl">
                    <a:srgbClr val="000000">
                      <a:alpha val="43137"/>
                    </a:srgbClr>
                  </a:outerShdw>
                </a:effectLst>
                <a:uLnTx/>
                <a:uFillTx/>
                <a:latin typeface="Calibri" panose="020F0502020204030204" pitchFamily="34" charset="0"/>
                <a:ea typeface="Calibri" panose="020F0502020204030204" pitchFamily="34" charset="0"/>
                <a:cs typeface="Calibri" panose="020F0502020204030204" pitchFamily="34" charset="0"/>
              </a:rPr>
              <a:t>WORUM GEHT ES?</a:t>
            </a:r>
          </a:p>
          <a:p>
            <a:pPr algn="just">
              <a:lnSpc>
                <a:spcPct val="150000"/>
              </a:lnSpc>
              <a:buClr>
                <a:schemeClr val="tx1"/>
              </a:buClr>
              <a:buFont typeface="Wingdings" panose="05000000000000000000" pitchFamily="2" charset="2"/>
              <a:buChar char="ü"/>
            </a:pPr>
            <a:r>
              <a:rPr lang="hu-HU" sz="2400" dirty="0"/>
              <a:t> </a:t>
            </a:r>
            <a:r>
              <a:rPr lang="hu-HU" sz="2400" dirty="0" err="1"/>
              <a:t>Sauberes</a:t>
            </a:r>
            <a:r>
              <a:rPr lang="hu-HU" sz="2400" dirty="0"/>
              <a:t> </a:t>
            </a:r>
            <a:r>
              <a:rPr lang="hu-HU" sz="2400" dirty="0" err="1"/>
              <a:t>Trinkwasser</a:t>
            </a:r>
            <a:r>
              <a:rPr lang="hu-HU" sz="2400" dirty="0"/>
              <a:t> </a:t>
            </a:r>
            <a:r>
              <a:rPr lang="hu-HU" sz="2400" dirty="0" err="1"/>
              <a:t>für</a:t>
            </a:r>
            <a:r>
              <a:rPr lang="hu-HU" sz="2400" dirty="0"/>
              <a:t> </a:t>
            </a:r>
            <a:r>
              <a:rPr lang="hu-HU" sz="2400" dirty="0" err="1"/>
              <a:t>jeden</a:t>
            </a:r>
            <a:r>
              <a:rPr lang="hu-HU" sz="2400" dirty="0"/>
              <a:t> </a:t>
            </a:r>
            <a:r>
              <a:rPr lang="hu-HU" sz="2400" dirty="0" err="1"/>
              <a:t>Menschen</a:t>
            </a:r>
            <a:endParaRPr lang="hu-HU" sz="2400" dirty="0"/>
          </a:p>
          <a:p>
            <a:pPr algn="just">
              <a:lnSpc>
                <a:spcPct val="150000"/>
              </a:lnSpc>
              <a:buClr>
                <a:schemeClr val="tx1"/>
              </a:buClr>
              <a:buFont typeface="Wingdings" panose="05000000000000000000" pitchFamily="2" charset="2"/>
              <a:buChar char="ü"/>
            </a:pPr>
            <a:r>
              <a:rPr lang="hu-HU" sz="2400" dirty="0"/>
              <a:t> </a:t>
            </a:r>
            <a:r>
              <a:rPr lang="hu-HU" sz="2400" dirty="0" err="1"/>
              <a:t>Zugang</a:t>
            </a:r>
            <a:r>
              <a:rPr lang="hu-HU" sz="2400" dirty="0"/>
              <a:t> zu </a:t>
            </a:r>
            <a:r>
              <a:rPr lang="hu-HU" sz="2400" dirty="0" err="1"/>
              <a:t>Toiletten</a:t>
            </a:r>
            <a:r>
              <a:rPr lang="hu-HU" sz="2400" dirty="0"/>
              <a:t> und </a:t>
            </a:r>
            <a:r>
              <a:rPr lang="hu-HU" sz="2400" dirty="0" err="1"/>
              <a:t>Hygiene</a:t>
            </a:r>
            <a:endParaRPr lang="hu-HU" sz="2400" dirty="0"/>
          </a:p>
          <a:p>
            <a:pPr algn="just">
              <a:lnSpc>
                <a:spcPct val="150000"/>
              </a:lnSpc>
              <a:buClr>
                <a:schemeClr val="tx1"/>
              </a:buClr>
              <a:buFont typeface="Wingdings" panose="05000000000000000000" pitchFamily="2" charset="2"/>
              <a:buChar char="ü"/>
            </a:pPr>
            <a:r>
              <a:rPr lang="hu-HU" sz="2400" dirty="0"/>
              <a:t> </a:t>
            </a:r>
            <a:r>
              <a:rPr lang="hu-HU" sz="2400" dirty="0" err="1"/>
              <a:t>Schutz</a:t>
            </a:r>
            <a:r>
              <a:rPr lang="hu-HU" sz="2400" dirty="0"/>
              <a:t> von </a:t>
            </a:r>
            <a:r>
              <a:rPr lang="hu-HU" sz="2400" dirty="0" err="1"/>
              <a:t>Flüssen</a:t>
            </a:r>
            <a:r>
              <a:rPr lang="hu-HU" sz="2400" dirty="0"/>
              <a:t>, </a:t>
            </a:r>
            <a:r>
              <a:rPr lang="hu-HU" sz="2400" dirty="0" err="1"/>
              <a:t>Seen</a:t>
            </a:r>
            <a:r>
              <a:rPr lang="hu-HU" sz="2400" dirty="0"/>
              <a:t> und </a:t>
            </a:r>
            <a:r>
              <a:rPr lang="hu-HU" sz="2400" dirty="0" err="1"/>
              <a:t>Grundwasser</a:t>
            </a:r>
            <a:endParaRPr lang="hu-HU" sz="2400" dirty="0"/>
          </a:p>
          <a:p>
            <a:pPr algn="just">
              <a:lnSpc>
                <a:spcPct val="150000"/>
              </a:lnSpc>
              <a:buClr>
                <a:schemeClr val="tx1"/>
              </a:buClr>
              <a:buFont typeface="Wingdings" panose="05000000000000000000" pitchFamily="2" charset="2"/>
              <a:buChar char="ü"/>
            </a:pPr>
            <a:r>
              <a:rPr lang="hu-HU" sz="2400" dirty="0"/>
              <a:t> </a:t>
            </a:r>
            <a:r>
              <a:rPr lang="hu-HU" sz="2400" dirty="0" err="1"/>
              <a:t>Nachhaltige</a:t>
            </a:r>
            <a:r>
              <a:rPr lang="hu-HU" sz="2400" dirty="0"/>
              <a:t> </a:t>
            </a:r>
            <a:r>
              <a:rPr lang="hu-HU" sz="2400" dirty="0" err="1"/>
              <a:t>Nutzung</a:t>
            </a:r>
            <a:r>
              <a:rPr lang="hu-HU" sz="2400" dirty="0"/>
              <a:t> von </a:t>
            </a:r>
            <a:r>
              <a:rPr lang="hu-HU" sz="2400" dirty="0" err="1"/>
              <a:t>Wasser</a:t>
            </a:r>
            <a:endParaRPr lang="hu-HU" sz="2400" dirty="0"/>
          </a:p>
        </p:txBody>
      </p:sp>
      <p:sp>
        <p:nvSpPr>
          <p:cNvPr id="7" name="Szövegdoboz 6">
            <a:extLst>
              <a:ext uri="{FF2B5EF4-FFF2-40B4-BE49-F238E27FC236}">
                <a16:creationId xmlns:a16="http://schemas.microsoft.com/office/drawing/2014/main" id="{B41B7954-2941-BD14-4C10-C8FEF7276FDF}"/>
              </a:ext>
            </a:extLst>
          </p:cNvPr>
          <p:cNvSpPr txBox="1"/>
          <p:nvPr/>
        </p:nvSpPr>
        <p:spPr>
          <a:xfrm>
            <a:off x="832643" y="6235881"/>
            <a:ext cx="4256087" cy="230832"/>
          </a:xfrm>
          <a:prstGeom prst="rect">
            <a:avLst/>
          </a:prstGeom>
          <a:noFill/>
        </p:spPr>
        <p:txBody>
          <a:bodyPr wrap="square" rtlCol="0">
            <a:spAutoFit/>
          </a:bodyPr>
          <a:lstStyle/>
          <a:p>
            <a:r>
              <a:rPr lang="hu-HU" sz="900" dirty="0"/>
              <a:t>Cím: </a:t>
            </a:r>
            <a:r>
              <a:rPr lang="hu-HU" sz="900" dirty="0">
                <a:hlinkClick r:id="rId3" tooltip="https://pubs.rsc.org/en/content/articlehtml/2024/na/d3na00761h"/>
              </a:rPr>
              <a:t>Fénykép</a:t>
            </a:r>
            <a:r>
              <a:rPr lang="hu-HU" sz="900" dirty="0"/>
              <a:t>, készítette: Ismeretlen a készítő, licenc: </a:t>
            </a:r>
            <a:r>
              <a:rPr lang="hu-HU" sz="900" dirty="0">
                <a:hlinkClick r:id="rId4" tooltip="https://creativecommons.org/licenses/by-nc/3.0/"/>
              </a:rPr>
              <a:t>CC BY-NC</a:t>
            </a:r>
            <a:endParaRPr lang="hu-HU" sz="900" dirty="0"/>
          </a:p>
        </p:txBody>
      </p:sp>
      <p:pic>
        <p:nvPicPr>
          <p:cNvPr id="9" name="Ábra 8" descr="Handwashing körvonalas">
            <a:extLst>
              <a:ext uri="{FF2B5EF4-FFF2-40B4-BE49-F238E27FC236}">
                <a16:creationId xmlns:a16="http://schemas.microsoft.com/office/drawing/2014/main" id="{969B6421-2807-C7AB-40C0-DACEFC71948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1520" y="410972"/>
            <a:ext cx="914400" cy="914400"/>
          </a:xfrm>
          <a:prstGeom prst="rect">
            <a:avLst/>
          </a:prstGeom>
        </p:spPr>
      </p:pic>
      <p:sp>
        <p:nvSpPr>
          <p:cNvPr id="10" name="Szövegdoboz 9">
            <a:extLst>
              <a:ext uri="{FF2B5EF4-FFF2-40B4-BE49-F238E27FC236}">
                <a16:creationId xmlns:a16="http://schemas.microsoft.com/office/drawing/2014/main" id="{7351D476-E3B3-3D36-21AA-28A6DADE457A}"/>
              </a:ext>
            </a:extLst>
          </p:cNvPr>
          <p:cNvSpPr txBox="1"/>
          <p:nvPr/>
        </p:nvSpPr>
        <p:spPr>
          <a:xfrm>
            <a:off x="2113280" y="4480561"/>
            <a:ext cx="1869439" cy="838200"/>
          </a:xfrm>
          <a:prstGeom prst="rect">
            <a:avLst/>
          </a:prstGeom>
          <a:solidFill>
            <a:schemeClr val="bg1">
              <a:alpha val="70000"/>
            </a:schemeClr>
          </a:solidFill>
          <a:effectLst>
            <a:glow rad="101600">
              <a:srgbClr val="00B0F0">
                <a:alpha val="60000"/>
              </a:srgbClr>
            </a:glow>
          </a:effectLst>
        </p:spPr>
        <p:txBody>
          <a:bodyPr wrap="none" rtlCol="0">
            <a:prstTxWarp prst="textWave4">
              <a:avLst>
                <a:gd name="adj1" fmla="val 5227"/>
                <a:gd name="adj2" fmla="val 0"/>
              </a:avLst>
            </a:prstTxWarp>
            <a:spAutoFit/>
          </a:bodyPr>
          <a:lstStyle/>
          <a:p>
            <a:r>
              <a:rPr lang="hu-HU" dirty="0" err="1">
                <a:ln>
                  <a:solidFill>
                    <a:srgbClr val="0070C0"/>
                  </a:solidFill>
                </a:ln>
                <a:solidFill>
                  <a:srgbClr val="002060"/>
                </a:solidFill>
              </a:rPr>
              <a:t>Clean</a:t>
            </a:r>
            <a:r>
              <a:rPr lang="hu-HU" dirty="0">
                <a:ln>
                  <a:solidFill>
                    <a:srgbClr val="0070C0"/>
                  </a:solidFill>
                </a:ln>
                <a:solidFill>
                  <a:srgbClr val="002060"/>
                </a:solidFill>
              </a:rPr>
              <a:t> </a:t>
            </a:r>
            <a:r>
              <a:rPr lang="hu-HU" dirty="0" err="1">
                <a:ln>
                  <a:solidFill>
                    <a:srgbClr val="0070C0"/>
                  </a:solidFill>
                </a:ln>
                <a:solidFill>
                  <a:srgbClr val="002060"/>
                </a:solidFill>
              </a:rPr>
              <a:t>Water</a:t>
            </a:r>
            <a:r>
              <a:rPr lang="hu-HU" dirty="0">
                <a:ln>
                  <a:solidFill>
                    <a:srgbClr val="0070C0"/>
                  </a:solidFill>
                </a:ln>
                <a:solidFill>
                  <a:srgbClr val="002060"/>
                </a:solidFill>
              </a:rPr>
              <a:t> </a:t>
            </a:r>
          </a:p>
          <a:p>
            <a:r>
              <a:rPr lang="hu-HU" dirty="0">
                <a:ln>
                  <a:solidFill>
                    <a:srgbClr val="0070C0"/>
                  </a:solidFill>
                </a:ln>
                <a:solidFill>
                  <a:srgbClr val="002060"/>
                </a:solidFill>
              </a:rPr>
              <a:t>and </a:t>
            </a:r>
            <a:r>
              <a:rPr lang="hu-HU" dirty="0" err="1">
                <a:ln>
                  <a:solidFill>
                    <a:srgbClr val="0070C0"/>
                  </a:solidFill>
                </a:ln>
                <a:solidFill>
                  <a:srgbClr val="002060"/>
                </a:solidFill>
              </a:rPr>
              <a:t>Sanitation</a:t>
            </a:r>
            <a:endParaRPr lang="hu-HU" dirty="0">
              <a:ln>
                <a:solidFill>
                  <a:srgbClr val="0070C0"/>
                </a:solidFill>
              </a:ln>
              <a:solidFill>
                <a:srgbClr val="002060"/>
              </a:solidFill>
            </a:endParaRPr>
          </a:p>
        </p:txBody>
      </p:sp>
      <p:sp>
        <p:nvSpPr>
          <p:cNvPr id="3" name="Téglalap 2">
            <a:extLst>
              <a:ext uri="{FF2B5EF4-FFF2-40B4-BE49-F238E27FC236}">
                <a16:creationId xmlns:a16="http://schemas.microsoft.com/office/drawing/2014/main" id="{C9468F88-D960-DC4B-2293-4833CC13E4F4}"/>
              </a:ext>
            </a:extLst>
          </p:cNvPr>
          <p:cNvSpPr/>
          <p:nvPr/>
        </p:nvSpPr>
        <p:spPr>
          <a:xfrm>
            <a:off x="6671952" y="5120640"/>
            <a:ext cx="4364977" cy="1323439"/>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u-HU" sz="4000" b="1" cap="none" spc="0" dirty="0" err="1">
                <a:ln/>
                <a:solidFill>
                  <a:srgbClr val="00B0F0"/>
                </a:solidFill>
                <a:effectLst/>
              </a:rPr>
              <a:t>Wasser</a:t>
            </a:r>
            <a:r>
              <a:rPr lang="hu-HU" sz="4000" b="1" cap="none" spc="0" dirty="0">
                <a:ln/>
                <a:solidFill>
                  <a:srgbClr val="00B0F0"/>
                </a:solidFill>
                <a:effectLst/>
              </a:rPr>
              <a:t> </a:t>
            </a:r>
            <a:r>
              <a:rPr lang="hu-HU" sz="4000" b="1" cap="none" spc="0" dirty="0" err="1">
                <a:ln/>
                <a:solidFill>
                  <a:srgbClr val="00B0F0"/>
                </a:solidFill>
                <a:effectLst/>
              </a:rPr>
              <a:t>ist</a:t>
            </a:r>
            <a:r>
              <a:rPr lang="hu-HU" sz="4000" b="1" cap="none" spc="0" dirty="0">
                <a:ln/>
                <a:solidFill>
                  <a:srgbClr val="00B0F0"/>
                </a:solidFill>
                <a:effectLst/>
              </a:rPr>
              <a:t> </a:t>
            </a:r>
            <a:r>
              <a:rPr lang="hu-HU" sz="4000" b="1" cap="none" spc="0" dirty="0" err="1">
                <a:ln/>
                <a:solidFill>
                  <a:srgbClr val="00B0F0"/>
                </a:solidFill>
                <a:effectLst/>
              </a:rPr>
              <a:t>Recht</a:t>
            </a:r>
            <a:r>
              <a:rPr lang="hu-HU" sz="4000" b="1" cap="none" spc="0" dirty="0">
                <a:ln/>
                <a:solidFill>
                  <a:srgbClr val="00B0F0"/>
                </a:solidFill>
                <a:effectLst/>
              </a:rPr>
              <a:t>,</a:t>
            </a:r>
          </a:p>
          <a:p>
            <a:pPr algn="ctr"/>
            <a:r>
              <a:rPr lang="hu-HU" sz="4000" b="1" dirty="0" err="1">
                <a:ln/>
                <a:solidFill>
                  <a:srgbClr val="00B0F0"/>
                </a:solidFill>
              </a:rPr>
              <a:t>kein</a:t>
            </a:r>
            <a:r>
              <a:rPr lang="hu-HU" sz="4000" b="1" dirty="0">
                <a:ln/>
                <a:solidFill>
                  <a:srgbClr val="00B0F0"/>
                </a:solidFill>
              </a:rPr>
              <a:t> </a:t>
            </a:r>
            <a:r>
              <a:rPr lang="hu-HU" sz="4000" b="1" dirty="0" err="1">
                <a:ln/>
                <a:solidFill>
                  <a:srgbClr val="00B0F0"/>
                </a:solidFill>
              </a:rPr>
              <a:t>Privileg</a:t>
            </a:r>
            <a:r>
              <a:rPr lang="hu-HU" sz="4000" b="1" dirty="0">
                <a:ln/>
                <a:solidFill>
                  <a:srgbClr val="00B0F0"/>
                </a:solidFill>
              </a:rPr>
              <a:t>.</a:t>
            </a:r>
            <a:endParaRPr lang="hu-HU" sz="4000" b="1" cap="none" spc="0" dirty="0">
              <a:ln/>
              <a:solidFill>
                <a:srgbClr val="00B0F0"/>
              </a:solidFill>
              <a:effectLst/>
            </a:endParaRPr>
          </a:p>
        </p:txBody>
      </p:sp>
      <p:sp>
        <p:nvSpPr>
          <p:cNvPr id="5" name="Élőláb helye 4">
            <a:extLst>
              <a:ext uri="{FF2B5EF4-FFF2-40B4-BE49-F238E27FC236}">
                <a16:creationId xmlns:a16="http://schemas.microsoft.com/office/drawing/2014/main" id="{E024E37D-EAF5-1F9E-8CD9-A4720C93AA51}"/>
              </a:ext>
            </a:extLst>
          </p:cNvPr>
          <p:cNvSpPr>
            <a:spLocks noGrp="1"/>
          </p:cNvSpPr>
          <p:nvPr>
            <p:ph type="ftr" sz="quarter" idx="11"/>
          </p:nvPr>
        </p:nvSpPr>
        <p:spPr>
          <a:xfrm>
            <a:off x="345440" y="6466713"/>
            <a:ext cx="5901189" cy="320040"/>
          </a:xfrm>
        </p:spPr>
        <p:txBody>
          <a:bodyPr/>
          <a:lstStyle/>
          <a:p>
            <a:pPr rtl="0"/>
            <a:r>
              <a:rPr lang="de-DE" sz="1200" noProof="0" dirty="0"/>
              <a:t>ERASMUS+ Nachhaltigkeit macht Schule, Team Ungarn – </a:t>
            </a:r>
            <a:r>
              <a:rPr lang="hu-HU" sz="1200" noProof="0" dirty="0"/>
              <a:t>TLA </a:t>
            </a:r>
            <a:r>
              <a:rPr lang="de-DE" sz="1200" noProof="0" dirty="0"/>
              <a:t>Essen, 09-13. 03. 2026</a:t>
            </a:r>
            <a:endParaRPr lang="en-US" sz="1200" noProof="0" dirty="0"/>
          </a:p>
        </p:txBody>
      </p:sp>
    </p:spTree>
    <p:extLst>
      <p:ext uri="{BB962C8B-B14F-4D97-AF65-F5344CB8AC3E}">
        <p14:creationId xmlns:p14="http://schemas.microsoft.com/office/powerpoint/2010/main" val="380427099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BF891-C63E-048E-80F4-6200B1E71CBD}"/>
            </a:ext>
          </a:extLst>
        </p:cNvPr>
        <p:cNvGrpSpPr/>
        <p:nvPr/>
      </p:nvGrpSpPr>
      <p:grpSpPr>
        <a:xfrm>
          <a:off x="0" y="0"/>
          <a:ext cx="0" cy="0"/>
          <a:chOff x="0" y="0"/>
          <a:chExt cx="0" cy="0"/>
        </a:xfrm>
      </p:grpSpPr>
      <p:pic>
        <p:nvPicPr>
          <p:cNvPr id="10" name="Kép 9" descr="Vízfelület hullámokat">
            <a:extLst>
              <a:ext uri="{FF2B5EF4-FFF2-40B4-BE49-F238E27FC236}">
                <a16:creationId xmlns:a16="http://schemas.microsoft.com/office/drawing/2014/main" id="{434BF2C6-D94D-D72E-ACF0-07A3D33DF486}"/>
              </a:ext>
            </a:extLst>
          </p:cNvPr>
          <p:cNvPicPr>
            <a:picLocks noChangeAspect="1"/>
          </p:cNvPicPr>
          <p:nvPr/>
        </p:nvPicPr>
        <p:blipFill>
          <a:blip r:embed="rId2"/>
          <a:stretch>
            <a:fillRect/>
          </a:stretch>
        </p:blipFill>
        <p:spPr>
          <a:xfrm>
            <a:off x="731520" y="3010671"/>
            <a:ext cx="3483560" cy="2322373"/>
          </a:xfrm>
          <a:prstGeom prst="rect">
            <a:avLst/>
          </a:prstGeom>
        </p:spPr>
      </p:pic>
      <p:pic>
        <p:nvPicPr>
          <p:cNvPr id="8" name="Tartalom helye 7" descr="A képen kör, Kármin, piros látható">
            <a:extLst>
              <a:ext uri="{FF2B5EF4-FFF2-40B4-BE49-F238E27FC236}">
                <a16:creationId xmlns:a16="http://schemas.microsoft.com/office/drawing/2014/main" id="{6587CD53-CC79-EFF7-7E58-916195FA8230}"/>
              </a:ext>
            </a:extLst>
          </p:cNvPr>
          <p:cNvPicPr>
            <a:picLocks noGrp="1" noChangeAspect="1"/>
          </p:cNvPicPr>
          <p:nvPr>
            <p:ph sz="half" idx="1"/>
          </p:nvPr>
        </p:nvPicPr>
        <p:blipFill>
          <a:blip r:embed="rId3">
            <a:extLst>
              <a:ext uri="{837473B0-CC2E-450A-ABE3-18F120FF3D39}">
                <a1611:picAttrSrcUrl xmlns:a1611="http://schemas.microsoft.com/office/drawing/2016/11/main" r:id="rId4"/>
              </a:ext>
            </a:extLst>
          </a:blip>
          <a:stretch>
            <a:fillRect/>
          </a:stretch>
        </p:blipFill>
        <p:spPr>
          <a:xfrm>
            <a:off x="325119" y="2021840"/>
            <a:ext cx="4292867" cy="4300036"/>
          </a:xfrm>
        </p:spPr>
      </p:pic>
      <p:sp>
        <p:nvSpPr>
          <p:cNvPr id="4" name="Tartalom helye 3">
            <a:extLst>
              <a:ext uri="{FF2B5EF4-FFF2-40B4-BE49-F238E27FC236}">
                <a16:creationId xmlns:a16="http://schemas.microsoft.com/office/drawing/2014/main" id="{9E34B06F-A8F7-2E94-BB70-DAC09EB22874}"/>
              </a:ext>
            </a:extLst>
          </p:cNvPr>
          <p:cNvSpPr>
            <a:spLocks noGrp="1"/>
          </p:cNvSpPr>
          <p:nvPr>
            <p:ph sz="half" idx="2"/>
          </p:nvPr>
        </p:nvSpPr>
        <p:spPr>
          <a:xfrm>
            <a:off x="4988560" y="1798320"/>
            <a:ext cx="6990080" cy="3830320"/>
          </a:xfrm>
          <a:custGeom>
            <a:avLst/>
            <a:gdLst>
              <a:gd name="csX0" fmla="*/ 0 w 6990080"/>
              <a:gd name="csY0" fmla="*/ 0 h 3830320"/>
              <a:gd name="csX1" fmla="*/ 838810 w 6990080"/>
              <a:gd name="csY1" fmla="*/ 0 h 3830320"/>
              <a:gd name="csX2" fmla="*/ 1537818 w 6990080"/>
              <a:gd name="csY2" fmla="*/ 0 h 3830320"/>
              <a:gd name="csX3" fmla="*/ 2097024 w 6990080"/>
              <a:gd name="csY3" fmla="*/ 0 h 3830320"/>
              <a:gd name="csX4" fmla="*/ 2726131 w 6990080"/>
              <a:gd name="csY4" fmla="*/ 0 h 3830320"/>
              <a:gd name="csX5" fmla="*/ 3355238 w 6990080"/>
              <a:gd name="csY5" fmla="*/ 0 h 3830320"/>
              <a:gd name="csX6" fmla="*/ 3984346 w 6990080"/>
              <a:gd name="csY6" fmla="*/ 0 h 3830320"/>
              <a:gd name="csX7" fmla="*/ 4613453 w 6990080"/>
              <a:gd name="csY7" fmla="*/ 0 h 3830320"/>
              <a:gd name="csX8" fmla="*/ 5102758 w 6990080"/>
              <a:gd name="csY8" fmla="*/ 0 h 3830320"/>
              <a:gd name="csX9" fmla="*/ 5801766 w 6990080"/>
              <a:gd name="csY9" fmla="*/ 0 h 3830320"/>
              <a:gd name="csX10" fmla="*/ 6360973 w 6990080"/>
              <a:gd name="csY10" fmla="*/ 0 h 3830320"/>
              <a:gd name="csX11" fmla="*/ 6990080 w 6990080"/>
              <a:gd name="csY11" fmla="*/ 0 h 3830320"/>
              <a:gd name="csX12" fmla="*/ 6990080 w 6990080"/>
              <a:gd name="csY12" fmla="*/ 561780 h 3830320"/>
              <a:gd name="csX13" fmla="*/ 6990080 w 6990080"/>
              <a:gd name="csY13" fmla="*/ 1238470 h 3830320"/>
              <a:gd name="csX14" fmla="*/ 6990080 w 6990080"/>
              <a:gd name="csY14" fmla="*/ 1838554 h 3830320"/>
              <a:gd name="csX15" fmla="*/ 6990080 w 6990080"/>
              <a:gd name="csY15" fmla="*/ 2515243 h 3830320"/>
              <a:gd name="csX16" fmla="*/ 6990080 w 6990080"/>
              <a:gd name="csY16" fmla="*/ 3191933 h 3830320"/>
              <a:gd name="csX17" fmla="*/ 6990080 w 6990080"/>
              <a:gd name="csY17" fmla="*/ 3830320 h 3830320"/>
              <a:gd name="csX18" fmla="*/ 6500774 w 6990080"/>
              <a:gd name="csY18" fmla="*/ 3830320 h 3830320"/>
              <a:gd name="csX19" fmla="*/ 5801766 w 6990080"/>
              <a:gd name="csY19" fmla="*/ 3830320 h 3830320"/>
              <a:gd name="csX20" fmla="*/ 5032858 w 6990080"/>
              <a:gd name="csY20" fmla="*/ 3830320 h 3830320"/>
              <a:gd name="csX21" fmla="*/ 4403750 w 6990080"/>
              <a:gd name="csY21" fmla="*/ 3830320 h 3830320"/>
              <a:gd name="csX22" fmla="*/ 3634842 w 6990080"/>
              <a:gd name="csY22" fmla="*/ 3830320 h 3830320"/>
              <a:gd name="csX23" fmla="*/ 3005734 w 6990080"/>
              <a:gd name="csY23" fmla="*/ 3830320 h 3830320"/>
              <a:gd name="csX24" fmla="*/ 2166925 w 6990080"/>
              <a:gd name="csY24" fmla="*/ 3830320 h 3830320"/>
              <a:gd name="csX25" fmla="*/ 1467917 w 6990080"/>
              <a:gd name="csY25" fmla="*/ 3830320 h 3830320"/>
              <a:gd name="csX26" fmla="*/ 768909 w 6990080"/>
              <a:gd name="csY26" fmla="*/ 3830320 h 3830320"/>
              <a:gd name="csX27" fmla="*/ 0 w 6990080"/>
              <a:gd name="csY27" fmla="*/ 3830320 h 3830320"/>
              <a:gd name="csX28" fmla="*/ 0 w 6990080"/>
              <a:gd name="csY28" fmla="*/ 3306843 h 3830320"/>
              <a:gd name="csX29" fmla="*/ 0 w 6990080"/>
              <a:gd name="csY29" fmla="*/ 2668456 h 3830320"/>
              <a:gd name="csX30" fmla="*/ 0 w 6990080"/>
              <a:gd name="csY30" fmla="*/ 1991766 h 3830320"/>
              <a:gd name="csX31" fmla="*/ 0 w 6990080"/>
              <a:gd name="csY31" fmla="*/ 1353380 h 3830320"/>
              <a:gd name="csX32" fmla="*/ 0 w 6990080"/>
              <a:gd name="csY32" fmla="*/ 829903 h 3830320"/>
              <a:gd name="csX33" fmla="*/ 0 w 6990080"/>
              <a:gd name="csY33" fmla="*/ 0 h 38303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6990080" h="3830320" fill="none" extrusionOk="0">
                <a:moveTo>
                  <a:pt x="0" y="0"/>
                </a:moveTo>
                <a:cubicBezTo>
                  <a:pt x="289503" y="-35311"/>
                  <a:pt x="437455" y="-9856"/>
                  <a:pt x="838810" y="0"/>
                </a:cubicBezTo>
                <a:cubicBezTo>
                  <a:pt x="1240165" y="9856"/>
                  <a:pt x="1292914" y="3557"/>
                  <a:pt x="1537818" y="0"/>
                </a:cubicBezTo>
                <a:cubicBezTo>
                  <a:pt x="1782722" y="-3557"/>
                  <a:pt x="1850791" y="19458"/>
                  <a:pt x="2097024" y="0"/>
                </a:cubicBezTo>
                <a:cubicBezTo>
                  <a:pt x="2343257" y="-19458"/>
                  <a:pt x="2513666" y="-23109"/>
                  <a:pt x="2726131" y="0"/>
                </a:cubicBezTo>
                <a:cubicBezTo>
                  <a:pt x="2938596" y="23109"/>
                  <a:pt x="3180177" y="-13764"/>
                  <a:pt x="3355238" y="0"/>
                </a:cubicBezTo>
                <a:cubicBezTo>
                  <a:pt x="3530299" y="13764"/>
                  <a:pt x="3674229" y="-6528"/>
                  <a:pt x="3984346" y="0"/>
                </a:cubicBezTo>
                <a:cubicBezTo>
                  <a:pt x="4294463" y="6528"/>
                  <a:pt x="4321488" y="9619"/>
                  <a:pt x="4613453" y="0"/>
                </a:cubicBezTo>
                <a:cubicBezTo>
                  <a:pt x="4905418" y="-9619"/>
                  <a:pt x="4900811" y="-1554"/>
                  <a:pt x="5102758" y="0"/>
                </a:cubicBezTo>
                <a:cubicBezTo>
                  <a:pt x="5304706" y="1554"/>
                  <a:pt x="5606624" y="14319"/>
                  <a:pt x="5801766" y="0"/>
                </a:cubicBezTo>
                <a:cubicBezTo>
                  <a:pt x="5996908" y="-14319"/>
                  <a:pt x="6147303" y="8331"/>
                  <a:pt x="6360973" y="0"/>
                </a:cubicBezTo>
                <a:cubicBezTo>
                  <a:pt x="6574643" y="-8331"/>
                  <a:pt x="6723420" y="26718"/>
                  <a:pt x="6990080" y="0"/>
                </a:cubicBezTo>
                <a:cubicBezTo>
                  <a:pt x="7008431" y="274451"/>
                  <a:pt x="7011511" y="348293"/>
                  <a:pt x="6990080" y="561780"/>
                </a:cubicBezTo>
                <a:cubicBezTo>
                  <a:pt x="6968649" y="775267"/>
                  <a:pt x="7015703" y="1027334"/>
                  <a:pt x="6990080" y="1238470"/>
                </a:cubicBezTo>
                <a:cubicBezTo>
                  <a:pt x="6964458" y="1449606"/>
                  <a:pt x="6988303" y="1613894"/>
                  <a:pt x="6990080" y="1838554"/>
                </a:cubicBezTo>
                <a:cubicBezTo>
                  <a:pt x="6991857" y="2063214"/>
                  <a:pt x="7021805" y="2373052"/>
                  <a:pt x="6990080" y="2515243"/>
                </a:cubicBezTo>
                <a:cubicBezTo>
                  <a:pt x="6958355" y="2657434"/>
                  <a:pt x="6967470" y="3025810"/>
                  <a:pt x="6990080" y="3191933"/>
                </a:cubicBezTo>
                <a:cubicBezTo>
                  <a:pt x="7012691" y="3358056"/>
                  <a:pt x="7008388" y="3517300"/>
                  <a:pt x="6990080" y="3830320"/>
                </a:cubicBezTo>
                <a:cubicBezTo>
                  <a:pt x="6833747" y="3838112"/>
                  <a:pt x="6654093" y="3846739"/>
                  <a:pt x="6500774" y="3830320"/>
                </a:cubicBezTo>
                <a:cubicBezTo>
                  <a:pt x="6347455" y="3813901"/>
                  <a:pt x="6108572" y="3796817"/>
                  <a:pt x="5801766" y="3830320"/>
                </a:cubicBezTo>
                <a:cubicBezTo>
                  <a:pt x="5494960" y="3863823"/>
                  <a:pt x="5255991" y="3821877"/>
                  <a:pt x="5032858" y="3830320"/>
                </a:cubicBezTo>
                <a:cubicBezTo>
                  <a:pt x="4809725" y="3838763"/>
                  <a:pt x="4571232" y="3840680"/>
                  <a:pt x="4403750" y="3830320"/>
                </a:cubicBezTo>
                <a:cubicBezTo>
                  <a:pt x="4236268" y="3819960"/>
                  <a:pt x="3999267" y="3814978"/>
                  <a:pt x="3634842" y="3830320"/>
                </a:cubicBezTo>
                <a:cubicBezTo>
                  <a:pt x="3270417" y="3845662"/>
                  <a:pt x="3259390" y="3813616"/>
                  <a:pt x="3005734" y="3830320"/>
                </a:cubicBezTo>
                <a:cubicBezTo>
                  <a:pt x="2752078" y="3847024"/>
                  <a:pt x="2505189" y="3819199"/>
                  <a:pt x="2166925" y="3830320"/>
                </a:cubicBezTo>
                <a:cubicBezTo>
                  <a:pt x="1828661" y="3841441"/>
                  <a:pt x="1614265" y="3812780"/>
                  <a:pt x="1467917" y="3830320"/>
                </a:cubicBezTo>
                <a:cubicBezTo>
                  <a:pt x="1321569" y="3847860"/>
                  <a:pt x="977775" y="3796392"/>
                  <a:pt x="768909" y="3830320"/>
                </a:cubicBezTo>
                <a:cubicBezTo>
                  <a:pt x="560043" y="3864248"/>
                  <a:pt x="350310" y="3863689"/>
                  <a:pt x="0" y="3830320"/>
                </a:cubicBezTo>
                <a:cubicBezTo>
                  <a:pt x="10384" y="3620296"/>
                  <a:pt x="-15369" y="3428681"/>
                  <a:pt x="0" y="3306843"/>
                </a:cubicBezTo>
                <a:cubicBezTo>
                  <a:pt x="15369" y="3185005"/>
                  <a:pt x="-23311" y="2975466"/>
                  <a:pt x="0" y="2668456"/>
                </a:cubicBezTo>
                <a:cubicBezTo>
                  <a:pt x="23311" y="2361446"/>
                  <a:pt x="676" y="2213571"/>
                  <a:pt x="0" y="1991766"/>
                </a:cubicBezTo>
                <a:cubicBezTo>
                  <a:pt x="-676" y="1769961"/>
                  <a:pt x="15669" y="1525664"/>
                  <a:pt x="0" y="1353380"/>
                </a:cubicBezTo>
                <a:cubicBezTo>
                  <a:pt x="-15669" y="1181096"/>
                  <a:pt x="18908" y="1009739"/>
                  <a:pt x="0" y="829903"/>
                </a:cubicBezTo>
                <a:cubicBezTo>
                  <a:pt x="-18908" y="650067"/>
                  <a:pt x="-38537" y="300281"/>
                  <a:pt x="0" y="0"/>
                </a:cubicBezTo>
                <a:close/>
              </a:path>
              <a:path w="6990080" h="3830320" stroke="0" extrusionOk="0">
                <a:moveTo>
                  <a:pt x="0" y="0"/>
                </a:moveTo>
                <a:cubicBezTo>
                  <a:pt x="180912" y="-27550"/>
                  <a:pt x="495210" y="18964"/>
                  <a:pt x="768909" y="0"/>
                </a:cubicBezTo>
                <a:cubicBezTo>
                  <a:pt x="1042608" y="-18964"/>
                  <a:pt x="1218394" y="-28572"/>
                  <a:pt x="1537818" y="0"/>
                </a:cubicBezTo>
                <a:cubicBezTo>
                  <a:pt x="1857242" y="28572"/>
                  <a:pt x="1950288" y="-13700"/>
                  <a:pt x="2166925" y="0"/>
                </a:cubicBezTo>
                <a:cubicBezTo>
                  <a:pt x="2383562" y="13700"/>
                  <a:pt x="2438303" y="21450"/>
                  <a:pt x="2656230" y="0"/>
                </a:cubicBezTo>
                <a:cubicBezTo>
                  <a:pt x="2874157" y="-21450"/>
                  <a:pt x="3082142" y="-29873"/>
                  <a:pt x="3285338" y="0"/>
                </a:cubicBezTo>
                <a:cubicBezTo>
                  <a:pt x="3488534" y="29873"/>
                  <a:pt x="3691750" y="-11103"/>
                  <a:pt x="3844544" y="0"/>
                </a:cubicBezTo>
                <a:cubicBezTo>
                  <a:pt x="3997338" y="11103"/>
                  <a:pt x="4301698" y="10665"/>
                  <a:pt x="4473651" y="0"/>
                </a:cubicBezTo>
                <a:cubicBezTo>
                  <a:pt x="4645604" y="-10665"/>
                  <a:pt x="5094439" y="7514"/>
                  <a:pt x="5312461" y="0"/>
                </a:cubicBezTo>
                <a:cubicBezTo>
                  <a:pt x="5530483" y="-7514"/>
                  <a:pt x="5751136" y="18377"/>
                  <a:pt x="5871667" y="0"/>
                </a:cubicBezTo>
                <a:cubicBezTo>
                  <a:pt x="5992198" y="-18377"/>
                  <a:pt x="6194712" y="-11745"/>
                  <a:pt x="6360973" y="0"/>
                </a:cubicBezTo>
                <a:cubicBezTo>
                  <a:pt x="6527234" y="11745"/>
                  <a:pt x="6815238" y="-19360"/>
                  <a:pt x="6990080" y="0"/>
                </a:cubicBezTo>
                <a:cubicBezTo>
                  <a:pt x="6985235" y="174863"/>
                  <a:pt x="7010677" y="302879"/>
                  <a:pt x="6990080" y="561780"/>
                </a:cubicBezTo>
                <a:cubicBezTo>
                  <a:pt x="6969483" y="820681"/>
                  <a:pt x="6974337" y="898837"/>
                  <a:pt x="6990080" y="1161864"/>
                </a:cubicBezTo>
                <a:cubicBezTo>
                  <a:pt x="7005823" y="1424891"/>
                  <a:pt x="6982359" y="1476792"/>
                  <a:pt x="6990080" y="1761947"/>
                </a:cubicBezTo>
                <a:cubicBezTo>
                  <a:pt x="6997801" y="2047102"/>
                  <a:pt x="6972957" y="2203486"/>
                  <a:pt x="6990080" y="2400334"/>
                </a:cubicBezTo>
                <a:cubicBezTo>
                  <a:pt x="7007203" y="2597182"/>
                  <a:pt x="6973457" y="2896517"/>
                  <a:pt x="6990080" y="3115327"/>
                </a:cubicBezTo>
                <a:cubicBezTo>
                  <a:pt x="7006703" y="3334137"/>
                  <a:pt x="7003412" y="3568459"/>
                  <a:pt x="6990080" y="3830320"/>
                </a:cubicBezTo>
                <a:cubicBezTo>
                  <a:pt x="6782555" y="3847696"/>
                  <a:pt x="6343376" y="3813427"/>
                  <a:pt x="6151270" y="3830320"/>
                </a:cubicBezTo>
                <a:cubicBezTo>
                  <a:pt x="5959164" y="3847214"/>
                  <a:pt x="5888827" y="3852103"/>
                  <a:pt x="5661965" y="3830320"/>
                </a:cubicBezTo>
                <a:cubicBezTo>
                  <a:pt x="5435104" y="3808537"/>
                  <a:pt x="5068465" y="3848203"/>
                  <a:pt x="4893056" y="3830320"/>
                </a:cubicBezTo>
                <a:cubicBezTo>
                  <a:pt x="4717647" y="3812437"/>
                  <a:pt x="4480352" y="3837392"/>
                  <a:pt x="4263949" y="3830320"/>
                </a:cubicBezTo>
                <a:cubicBezTo>
                  <a:pt x="4047546" y="3823248"/>
                  <a:pt x="3832750" y="3826513"/>
                  <a:pt x="3704742" y="3830320"/>
                </a:cubicBezTo>
                <a:cubicBezTo>
                  <a:pt x="3576734" y="3834127"/>
                  <a:pt x="3296482" y="3804966"/>
                  <a:pt x="3075635" y="3830320"/>
                </a:cubicBezTo>
                <a:cubicBezTo>
                  <a:pt x="2854788" y="3855674"/>
                  <a:pt x="2563923" y="3819753"/>
                  <a:pt x="2306726" y="3830320"/>
                </a:cubicBezTo>
                <a:cubicBezTo>
                  <a:pt x="2049529" y="3840887"/>
                  <a:pt x="2012226" y="3847885"/>
                  <a:pt x="1817421" y="3830320"/>
                </a:cubicBezTo>
                <a:cubicBezTo>
                  <a:pt x="1622617" y="3812755"/>
                  <a:pt x="1425607" y="3831673"/>
                  <a:pt x="1258214" y="3830320"/>
                </a:cubicBezTo>
                <a:cubicBezTo>
                  <a:pt x="1090821" y="3828967"/>
                  <a:pt x="274085" y="3818868"/>
                  <a:pt x="0" y="3830320"/>
                </a:cubicBezTo>
                <a:cubicBezTo>
                  <a:pt x="-5041" y="3551529"/>
                  <a:pt x="-11386" y="3362991"/>
                  <a:pt x="0" y="3153630"/>
                </a:cubicBezTo>
                <a:cubicBezTo>
                  <a:pt x="11386" y="2944269"/>
                  <a:pt x="-16249" y="2608616"/>
                  <a:pt x="0" y="2438637"/>
                </a:cubicBezTo>
                <a:cubicBezTo>
                  <a:pt x="16249" y="2268658"/>
                  <a:pt x="-4612" y="2041404"/>
                  <a:pt x="0" y="1915160"/>
                </a:cubicBezTo>
                <a:cubicBezTo>
                  <a:pt x="4612" y="1788916"/>
                  <a:pt x="25882" y="1472282"/>
                  <a:pt x="0" y="1315077"/>
                </a:cubicBezTo>
                <a:cubicBezTo>
                  <a:pt x="-25882" y="1157872"/>
                  <a:pt x="-25717" y="911113"/>
                  <a:pt x="0" y="753296"/>
                </a:cubicBezTo>
                <a:cubicBezTo>
                  <a:pt x="25717" y="595479"/>
                  <a:pt x="-612" y="349447"/>
                  <a:pt x="0" y="0"/>
                </a:cubicBezTo>
                <a:close/>
              </a:path>
            </a:pathLst>
          </a:custGeom>
          <a:ln>
            <a:solidFill>
              <a:srgbClr val="0070C0"/>
            </a:solidFill>
            <a:extLst>
              <a:ext uri="{C807C97D-BFC1-408E-A445-0C87EB9F89A2}">
                <ask:lineSketchStyleProps xmlns:ask="http://schemas.microsoft.com/office/drawing/2018/sketchyshapes" sd="1841380898">
                  <ask:type>
                    <ask:lineSketchFreehand/>
                  </ask:type>
                </ask:lineSketchStyleProps>
              </a:ext>
            </a:extLst>
          </a:ln>
          <a:effectLst>
            <a:glow rad="101600">
              <a:srgbClr val="00B0F0">
                <a:alpha val="60000"/>
              </a:srgbClr>
            </a:glow>
          </a:effectLst>
        </p:spPr>
        <p:txBody>
          <a:bodyPr>
            <a:normAutofit/>
          </a:bodyPr>
          <a:lstStyle/>
          <a:p>
            <a:pPr marL="0" indent="0" algn="ctr">
              <a:buNone/>
            </a:pPr>
            <a:r>
              <a:rPr lang="hu-HU" sz="2800" b="1" dirty="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WARUM IST DAS WICHTIG?</a:t>
            </a:r>
          </a:p>
          <a:p>
            <a:pPr>
              <a:lnSpc>
                <a:spcPct val="150000"/>
              </a:lnSpc>
              <a:buClr>
                <a:srgbClr val="0070C0"/>
              </a:buClr>
              <a:buFont typeface="Wingdings" panose="05000000000000000000" pitchFamily="2" charset="2"/>
              <a:buChar char="ü"/>
            </a:pPr>
            <a:r>
              <a:rPr lang="hu-HU" sz="2400" b="1" dirty="0">
                <a:solidFill>
                  <a:srgbClr val="0070C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Milliarden</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Menschen</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haben</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keinen</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sicheren</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Zugang</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zu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Trinkwasser</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nSpc>
                <a:spcPct val="150000"/>
              </a:lnSpc>
              <a:buClr>
                <a:srgbClr val="0070C0"/>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Verschmutztes</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Wasser</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verursacht</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Krankheiten</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nSpc>
                <a:spcPct val="150000"/>
              </a:lnSpc>
              <a:buClr>
                <a:srgbClr val="0070C0"/>
              </a:buClr>
              <a:buFont typeface="Wingdings" panose="05000000000000000000" pitchFamily="2" charset="2"/>
              <a:buChar char="ü"/>
            </a:pPr>
            <a:r>
              <a:rPr lang="hu-HU" sz="24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Klimawandel</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verstärkt</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Wasserknappheit</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nSpc>
                <a:spcPct val="150000"/>
              </a:lnSpc>
              <a:buClr>
                <a:srgbClr val="0070C0"/>
              </a:buClr>
              <a:buFont typeface="Wingdings" panose="05000000000000000000" pitchFamily="2" charset="2"/>
              <a:buChar char="ü"/>
            </a:pP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Wassersparen</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im</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Alltag</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ist</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wichtig</a:t>
            </a:r>
            <a:endParaRPr lang="hu-HU" sz="2400"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5" name="Cím 1">
            <a:extLst>
              <a:ext uri="{FF2B5EF4-FFF2-40B4-BE49-F238E27FC236}">
                <a16:creationId xmlns:a16="http://schemas.microsoft.com/office/drawing/2014/main" id="{3626AF3D-2586-8880-170F-B61A02DC10D3}"/>
              </a:ext>
            </a:extLst>
          </p:cNvPr>
          <p:cNvSpPr>
            <a:spLocks noGrp="1"/>
          </p:cNvSpPr>
          <p:nvPr>
            <p:ph type="title"/>
          </p:nvPr>
        </p:nvSpPr>
        <p:spPr>
          <a:xfrm>
            <a:off x="345440" y="273812"/>
            <a:ext cx="11521440" cy="1188720"/>
          </a:xfrm>
          <a:solidFill>
            <a:srgbClr val="00B0F0"/>
          </a:solidFill>
          <a:ln>
            <a:solidFill>
              <a:srgbClr val="0070C0"/>
            </a:solidFill>
          </a:ln>
          <a:effectLst>
            <a:glow rad="101600">
              <a:srgbClr val="0070C0">
                <a:alpha val="60000"/>
              </a:srgbClr>
            </a:glow>
            <a:outerShdw blurRad="63500" sx="102000" sy="102000" algn="ctr" rotWithShape="0">
              <a:prstClr val="black">
                <a:alpha val="40000"/>
              </a:prstClr>
            </a:outerShdw>
          </a:effectLst>
        </p:spPr>
        <p:txBody>
          <a:bodyPr/>
          <a:lstStyle/>
          <a:p>
            <a:r>
              <a:rPr lang="hu-HU" dirty="0" err="1">
                <a:solidFill>
                  <a:schemeClr val="tx2"/>
                </a:solidFill>
                <a:effectLst>
                  <a:outerShdw blurRad="38100" dist="38100" dir="2700000" algn="tl">
                    <a:srgbClr val="000000">
                      <a:alpha val="43137"/>
                    </a:srgbClr>
                  </a:outerShdw>
                </a:effectLst>
                <a:latin typeface="Arial Black" panose="020B0A04020102020204" pitchFamily="34" charset="0"/>
              </a:rPr>
              <a:t>Ziel</a:t>
            </a:r>
            <a:r>
              <a:rPr lang="hu-HU" dirty="0">
                <a:solidFill>
                  <a:schemeClr val="tx2"/>
                </a:solidFill>
                <a:effectLst>
                  <a:outerShdw blurRad="38100" dist="38100" dir="2700000" algn="tl">
                    <a:srgbClr val="000000">
                      <a:alpha val="43137"/>
                    </a:srgbClr>
                  </a:outerShdw>
                </a:effectLst>
                <a:latin typeface="Arial Black" panose="020B0A04020102020204" pitchFamily="34" charset="0"/>
              </a:rPr>
              <a:t> 6 – </a:t>
            </a:r>
            <a:r>
              <a:rPr lang="hu-HU" dirty="0" err="1">
                <a:solidFill>
                  <a:schemeClr val="tx2"/>
                </a:solidFill>
                <a:effectLst>
                  <a:outerShdw blurRad="38100" dist="38100" dir="2700000" algn="tl">
                    <a:srgbClr val="000000">
                      <a:alpha val="43137"/>
                    </a:srgbClr>
                  </a:outerShdw>
                </a:effectLst>
                <a:latin typeface="Arial Black" panose="020B0A04020102020204" pitchFamily="34" charset="0"/>
              </a:rPr>
              <a:t>Sauberes</a:t>
            </a:r>
            <a:r>
              <a:rPr lang="hu-HU" dirty="0">
                <a:solidFill>
                  <a:schemeClr val="tx2"/>
                </a:solidFill>
                <a:effectLst>
                  <a:outerShdw blurRad="38100" dist="38100" dir="2700000" algn="tl">
                    <a:srgbClr val="000000">
                      <a:alpha val="43137"/>
                    </a:srgbClr>
                  </a:outerShdw>
                </a:effectLst>
                <a:latin typeface="Arial Black" panose="020B0A04020102020204" pitchFamily="34" charset="0"/>
              </a:rPr>
              <a:t> </a:t>
            </a:r>
            <a:r>
              <a:rPr lang="hu-HU" dirty="0" err="1">
                <a:solidFill>
                  <a:schemeClr val="tx2"/>
                </a:solidFill>
                <a:effectLst>
                  <a:outerShdw blurRad="38100" dist="38100" dir="2700000" algn="tl">
                    <a:srgbClr val="000000">
                      <a:alpha val="43137"/>
                    </a:srgbClr>
                  </a:outerShdw>
                </a:effectLst>
                <a:latin typeface="Arial Black" panose="020B0A04020102020204" pitchFamily="34" charset="0"/>
              </a:rPr>
              <a:t>Wasser</a:t>
            </a:r>
            <a:r>
              <a:rPr lang="hu-HU" dirty="0">
                <a:solidFill>
                  <a:schemeClr val="tx2"/>
                </a:solidFill>
                <a:effectLst>
                  <a:outerShdw blurRad="38100" dist="38100" dir="2700000" algn="tl">
                    <a:srgbClr val="000000">
                      <a:alpha val="43137"/>
                    </a:srgbClr>
                  </a:outerShdw>
                </a:effectLst>
                <a:latin typeface="Arial Black" panose="020B0A04020102020204" pitchFamily="34" charset="0"/>
              </a:rPr>
              <a:t> und </a:t>
            </a:r>
            <a:r>
              <a:rPr lang="hu-HU" dirty="0" err="1">
                <a:solidFill>
                  <a:schemeClr val="tx2"/>
                </a:solidFill>
                <a:effectLst>
                  <a:outerShdw blurRad="38100" dist="38100" dir="2700000" algn="tl">
                    <a:srgbClr val="000000">
                      <a:alpha val="43137"/>
                    </a:srgbClr>
                  </a:outerShdw>
                </a:effectLst>
                <a:latin typeface="Arial Black" panose="020B0A04020102020204" pitchFamily="34" charset="0"/>
              </a:rPr>
              <a:t>Sanitäreinrichtungen</a:t>
            </a:r>
            <a:endParaRPr lang="hu-HU" dirty="0">
              <a:solidFill>
                <a:schemeClr val="tx2"/>
              </a:solidFill>
              <a:effectLst>
                <a:outerShdw blurRad="38100" dist="38100" dir="2700000" algn="tl">
                  <a:srgbClr val="000000">
                    <a:alpha val="43137"/>
                  </a:srgbClr>
                </a:outerShdw>
              </a:effectLst>
              <a:latin typeface="Arial Black" panose="020B0A04020102020204" pitchFamily="34" charset="0"/>
            </a:endParaRPr>
          </a:p>
        </p:txBody>
      </p:sp>
      <p:pic>
        <p:nvPicPr>
          <p:cNvPr id="6" name="Ábra 5" descr="Handwashing körvonalas">
            <a:extLst>
              <a:ext uri="{FF2B5EF4-FFF2-40B4-BE49-F238E27FC236}">
                <a16:creationId xmlns:a16="http://schemas.microsoft.com/office/drawing/2014/main" id="{F395D480-32A0-5646-7B99-99A2B2A6D5C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1520" y="410972"/>
            <a:ext cx="914400" cy="914400"/>
          </a:xfrm>
          <a:prstGeom prst="rect">
            <a:avLst/>
          </a:prstGeom>
        </p:spPr>
      </p:pic>
      <p:sp>
        <p:nvSpPr>
          <p:cNvPr id="2" name="Téglalap 1">
            <a:extLst>
              <a:ext uri="{FF2B5EF4-FFF2-40B4-BE49-F238E27FC236}">
                <a16:creationId xmlns:a16="http://schemas.microsoft.com/office/drawing/2014/main" id="{55F6E163-013C-D366-80F1-DE70ED648D14}"/>
              </a:ext>
            </a:extLst>
          </p:cNvPr>
          <p:cNvSpPr/>
          <p:nvPr/>
        </p:nvSpPr>
        <p:spPr>
          <a:xfrm>
            <a:off x="5255280" y="5691338"/>
            <a:ext cx="6456640"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u-HU" sz="5400" b="1" dirty="0" err="1">
                <a:ln/>
                <a:solidFill>
                  <a:srgbClr val="00B0F0"/>
                </a:solidFill>
              </a:rPr>
              <a:t>Jeder</a:t>
            </a:r>
            <a:r>
              <a:rPr lang="hu-HU" sz="5400" b="1" dirty="0">
                <a:ln/>
                <a:solidFill>
                  <a:srgbClr val="00B0F0"/>
                </a:solidFill>
              </a:rPr>
              <a:t> </a:t>
            </a:r>
            <a:r>
              <a:rPr lang="hu-HU" sz="5400" b="1" dirty="0" err="1">
                <a:ln/>
                <a:solidFill>
                  <a:srgbClr val="00B0F0"/>
                </a:solidFill>
              </a:rPr>
              <a:t>Tropfen</a:t>
            </a:r>
            <a:r>
              <a:rPr lang="hu-HU" sz="5400" b="1" dirty="0">
                <a:ln/>
                <a:solidFill>
                  <a:srgbClr val="00B0F0"/>
                </a:solidFill>
              </a:rPr>
              <a:t> </a:t>
            </a:r>
            <a:r>
              <a:rPr lang="hu-HU" sz="5400" b="1" dirty="0" err="1">
                <a:ln/>
                <a:solidFill>
                  <a:srgbClr val="00B0F0"/>
                </a:solidFill>
              </a:rPr>
              <a:t>zählt</a:t>
            </a:r>
            <a:r>
              <a:rPr lang="hu-HU" sz="5400" b="1" dirty="0">
                <a:ln/>
                <a:solidFill>
                  <a:srgbClr val="00B0F0"/>
                </a:solidFill>
              </a:rPr>
              <a:t>.</a:t>
            </a:r>
            <a:endParaRPr lang="hu-HU" sz="5400" b="1" cap="none" spc="0" dirty="0">
              <a:ln/>
              <a:solidFill>
                <a:srgbClr val="00B0F0"/>
              </a:solidFill>
              <a:effectLst/>
            </a:endParaRPr>
          </a:p>
        </p:txBody>
      </p:sp>
      <p:sp>
        <p:nvSpPr>
          <p:cNvPr id="3" name="Téglalap 2">
            <a:extLst>
              <a:ext uri="{FF2B5EF4-FFF2-40B4-BE49-F238E27FC236}">
                <a16:creationId xmlns:a16="http://schemas.microsoft.com/office/drawing/2014/main" id="{28500760-855F-659B-DC77-8BF7814D1F34}"/>
              </a:ext>
            </a:extLst>
          </p:cNvPr>
          <p:cNvSpPr/>
          <p:nvPr/>
        </p:nvSpPr>
        <p:spPr>
          <a:xfrm flipH="1">
            <a:off x="1491112" y="3387028"/>
            <a:ext cx="1960880" cy="156966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u-HU" sz="3200" b="1" cap="none" spc="0" dirty="0" err="1">
                <a:ln/>
                <a:solidFill>
                  <a:srgbClr val="000099"/>
                </a:solidFill>
                <a:effectLst/>
              </a:rPr>
              <a:t>Wasser</a:t>
            </a:r>
            <a:r>
              <a:rPr lang="hu-HU" sz="3200" b="1" cap="none" spc="0" dirty="0">
                <a:ln/>
                <a:solidFill>
                  <a:srgbClr val="000099"/>
                </a:solidFill>
                <a:effectLst/>
              </a:rPr>
              <a:t> </a:t>
            </a:r>
          </a:p>
          <a:p>
            <a:pPr algn="ctr"/>
            <a:r>
              <a:rPr lang="hu-HU" sz="3200" b="1" cap="none" spc="0" dirty="0" err="1">
                <a:ln/>
                <a:solidFill>
                  <a:srgbClr val="000099"/>
                </a:solidFill>
                <a:effectLst/>
              </a:rPr>
              <a:t>ist</a:t>
            </a:r>
            <a:r>
              <a:rPr lang="hu-HU" sz="3200" b="1" cap="none" spc="0" dirty="0">
                <a:ln/>
                <a:solidFill>
                  <a:srgbClr val="000099"/>
                </a:solidFill>
                <a:effectLst/>
              </a:rPr>
              <a:t> </a:t>
            </a:r>
          </a:p>
          <a:p>
            <a:pPr algn="ctr"/>
            <a:r>
              <a:rPr lang="hu-HU" sz="3200" b="1" cap="none" spc="0" dirty="0" err="1">
                <a:ln/>
                <a:solidFill>
                  <a:srgbClr val="000099"/>
                </a:solidFill>
                <a:effectLst/>
              </a:rPr>
              <a:t>Leben</a:t>
            </a:r>
            <a:r>
              <a:rPr lang="hu-HU" sz="3200" b="1" cap="none" spc="0" dirty="0">
                <a:ln/>
                <a:solidFill>
                  <a:srgbClr val="000099"/>
                </a:solidFill>
                <a:effectLst/>
              </a:rPr>
              <a:t>.</a:t>
            </a:r>
          </a:p>
        </p:txBody>
      </p:sp>
      <p:sp>
        <p:nvSpPr>
          <p:cNvPr id="7" name="Élőláb helye 6">
            <a:extLst>
              <a:ext uri="{FF2B5EF4-FFF2-40B4-BE49-F238E27FC236}">
                <a16:creationId xmlns:a16="http://schemas.microsoft.com/office/drawing/2014/main" id="{5B8FDACD-6980-1641-D259-258BC434E2BD}"/>
              </a:ext>
            </a:extLst>
          </p:cNvPr>
          <p:cNvSpPr>
            <a:spLocks noGrp="1"/>
          </p:cNvSpPr>
          <p:nvPr>
            <p:ph type="ftr" sz="quarter" idx="11"/>
          </p:nvPr>
        </p:nvSpPr>
        <p:spPr>
          <a:xfrm>
            <a:off x="325119" y="6492380"/>
            <a:ext cx="5901189" cy="320040"/>
          </a:xfrm>
        </p:spPr>
        <p:txBody>
          <a:bodyPr/>
          <a:lstStyle/>
          <a:p>
            <a:pPr rtl="0"/>
            <a:r>
              <a:rPr lang="de-DE" sz="1200" noProof="0" dirty="0"/>
              <a:t>ERASMUS+ Nachhaltigkeit macht Schule, Team Ungarn – </a:t>
            </a:r>
            <a:r>
              <a:rPr lang="hu-HU" sz="1200" noProof="0" dirty="0"/>
              <a:t>TLA </a:t>
            </a:r>
            <a:r>
              <a:rPr lang="de-DE" sz="1200" noProof="0" dirty="0"/>
              <a:t>Essen, 09-13. 03. 2026</a:t>
            </a:r>
            <a:endParaRPr lang="en-US" sz="1200" noProof="0" dirty="0"/>
          </a:p>
        </p:txBody>
      </p:sp>
    </p:spTree>
    <p:extLst>
      <p:ext uri="{BB962C8B-B14F-4D97-AF65-F5344CB8AC3E}">
        <p14:creationId xmlns:p14="http://schemas.microsoft.com/office/powerpoint/2010/main" val="410658452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4AAC7-744F-C7A4-C65A-0CAA214778D6}"/>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4FE49348-3AFE-ABEA-D30A-A6ED687CF967}"/>
              </a:ext>
            </a:extLst>
          </p:cNvPr>
          <p:cNvSpPr>
            <a:spLocks noGrp="1"/>
          </p:cNvSpPr>
          <p:nvPr>
            <p:ph type="title"/>
          </p:nvPr>
        </p:nvSpPr>
        <p:spPr>
          <a:xfrm>
            <a:off x="345440" y="273812"/>
            <a:ext cx="11521440" cy="1188720"/>
          </a:xfrm>
          <a:solidFill>
            <a:srgbClr val="FF0066"/>
          </a:solidFill>
          <a:ln>
            <a:solidFill>
              <a:srgbClr val="CC0066"/>
            </a:solidFill>
          </a:ln>
          <a:effectLst>
            <a:glow rad="101600">
              <a:srgbClr val="CC0066">
                <a:alpha val="60000"/>
              </a:srgbClr>
            </a:glow>
          </a:effectLst>
        </p:spPr>
        <p:txBody>
          <a:bodyPr/>
          <a:lstStyle/>
          <a:p>
            <a:r>
              <a:rPr lang="hu-HU" dirty="0" err="1">
                <a:solidFill>
                  <a:schemeClr val="bg1"/>
                </a:solidFill>
                <a:effectLst>
                  <a:outerShdw blurRad="38100" dist="38100" dir="2700000" algn="tl">
                    <a:srgbClr val="000000">
                      <a:alpha val="43137"/>
                    </a:srgbClr>
                  </a:outerShdw>
                </a:effectLst>
                <a:latin typeface="Arial Black" panose="020B0A04020102020204" pitchFamily="34" charset="0"/>
              </a:rPr>
              <a:t>Ziel</a:t>
            </a:r>
            <a:r>
              <a:rPr lang="hu-HU" dirty="0">
                <a:solidFill>
                  <a:schemeClr val="bg1"/>
                </a:solidFill>
                <a:effectLst>
                  <a:outerShdw blurRad="38100" dist="38100" dir="2700000" algn="tl">
                    <a:srgbClr val="000000">
                      <a:alpha val="43137"/>
                    </a:srgbClr>
                  </a:outerShdw>
                </a:effectLst>
                <a:latin typeface="Arial Black" panose="020B0A04020102020204" pitchFamily="34" charset="0"/>
              </a:rPr>
              <a:t> 10 – </a:t>
            </a:r>
            <a:r>
              <a:rPr lang="hu-HU" dirty="0" err="1">
                <a:solidFill>
                  <a:schemeClr val="bg1"/>
                </a:solidFill>
                <a:effectLst>
                  <a:outerShdw blurRad="38100" dist="38100" dir="2700000" algn="tl">
                    <a:srgbClr val="000000">
                      <a:alpha val="43137"/>
                    </a:srgbClr>
                  </a:outerShdw>
                </a:effectLst>
                <a:latin typeface="Arial Black" panose="020B0A04020102020204" pitchFamily="34" charset="0"/>
              </a:rPr>
              <a:t>Weniger</a:t>
            </a:r>
            <a:r>
              <a:rPr lang="hu-HU"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hu-HU" dirty="0" err="1">
                <a:solidFill>
                  <a:schemeClr val="bg1"/>
                </a:solidFill>
                <a:effectLst>
                  <a:outerShdw blurRad="38100" dist="38100" dir="2700000" algn="tl">
                    <a:srgbClr val="000000">
                      <a:alpha val="43137"/>
                    </a:srgbClr>
                  </a:outerShdw>
                </a:effectLst>
                <a:latin typeface="Arial Black" panose="020B0A04020102020204" pitchFamily="34" charset="0"/>
              </a:rPr>
              <a:t>Ungleichheiten</a:t>
            </a:r>
            <a:endParaRPr lang="hu-HU"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pic>
        <p:nvPicPr>
          <p:cNvPr id="6" name="Tartalom helye 5">
            <a:extLst>
              <a:ext uri="{FF2B5EF4-FFF2-40B4-BE49-F238E27FC236}">
                <a16:creationId xmlns:a16="http://schemas.microsoft.com/office/drawing/2014/main" id="{853034F7-F14E-5A5A-4326-D8B32117F062}"/>
              </a:ext>
            </a:extLst>
          </p:cNvPr>
          <p:cNvPicPr>
            <a:picLocks noGrp="1" noChangeAspect="1"/>
          </p:cNvPicPr>
          <p:nvPr>
            <p:ph sz="half" idx="1"/>
          </p:nvPr>
        </p:nvPicPr>
        <p:blipFill>
          <a:blip r:embed="rId2">
            <a:extLst>
              <a:ext uri="{837473B0-CC2E-450A-ABE3-18F120FF3D39}">
                <a1611:picAttrSrcUrl xmlns:a1611="http://schemas.microsoft.com/office/drawing/2016/11/main" r:id="rId3"/>
              </a:ext>
            </a:extLst>
          </a:blip>
          <a:srcRect/>
          <a:stretch/>
        </p:blipFill>
        <p:spPr>
          <a:xfrm>
            <a:off x="345441" y="1962549"/>
            <a:ext cx="4287520" cy="4060918"/>
          </a:xfrm>
        </p:spPr>
      </p:pic>
      <p:pic>
        <p:nvPicPr>
          <p:cNvPr id="11" name="Tartalom helye 10" descr="Jogot jelképező mérleg körvonalas">
            <a:extLst>
              <a:ext uri="{FF2B5EF4-FFF2-40B4-BE49-F238E27FC236}">
                <a16:creationId xmlns:a16="http://schemas.microsoft.com/office/drawing/2014/main" id="{AC388259-0618-C54C-E71F-8B23BC2A6A69}"/>
              </a:ext>
            </a:extLst>
          </p:cNvPr>
          <p:cNvPicPr>
            <a:picLocks noGrp="1" noChangeAspect="1"/>
          </p:cNvPicPr>
          <p:nvPr>
            <p:ph sz="half" idx="2"/>
          </p:nvPr>
        </p:nvPicPr>
        <p:blipFill>
          <a:blip>
            <a:extLst>
              <a:ext uri="{96DAC541-7B7A-43D3-8B79-37D633B846F1}">
                <asvg:svgBlip xmlns:asvg="http://schemas.microsoft.com/office/drawing/2016/SVG/main" r:embed="rId4"/>
              </a:ext>
            </a:extLst>
          </a:blip>
          <a:stretch>
            <a:fillRect/>
          </a:stretch>
        </p:blipFill>
        <p:spPr>
          <a:xfrm>
            <a:off x="546099" y="410972"/>
            <a:ext cx="914400" cy="914400"/>
          </a:xfrm>
        </p:spPr>
      </p:pic>
      <p:sp>
        <p:nvSpPr>
          <p:cNvPr id="9" name="Szövegdoboz 8">
            <a:extLst>
              <a:ext uri="{FF2B5EF4-FFF2-40B4-BE49-F238E27FC236}">
                <a16:creationId xmlns:a16="http://schemas.microsoft.com/office/drawing/2014/main" id="{3E5EF271-12E6-C958-37A5-0EECD6F1ABB3}"/>
              </a:ext>
            </a:extLst>
          </p:cNvPr>
          <p:cNvSpPr txBox="1"/>
          <p:nvPr/>
        </p:nvSpPr>
        <p:spPr>
          <a:xfrm>
            <a:off x="362585" y="6128657"/>
            <a:ext cx="4625975" cy="230832"/>
          </a:xfrm>
          <a:prstGeom prst="rect">
            <a:avLst/>
          </a:prstGeom>
          <a:noFill/>
        </p:spPr>
        <p:txBody>
          <a:bodyPr wrap="square" rtlCol="0">
            <a:spAutoFit/>
          </a:bodyPr>
          <a:lstStyle/>
          <a:p>
            <a:r>
              <a:rPr lang="hu-HU" sz="900" dirty="0"/>
              <a:t>Cím: </a:t>
            </a:r>
            <a:r>
              <a:rPr lang="hu-HU" sz="900" dirty="0">
                <a:hlinkClick r:id="rId3" tooltip="https://open.maricopa.edu/unsdgopen/part/10-reduced-inequalities/"/>
              </a:rPr>
              <a:t>Fénykép</a:t>
            </a:r>
            <a:r>
              <a:rPr lang="hu-HU" sz="900" dirty="0"/>
              <a:t>, készítette: Ismeretlen a készítő, licenc: </a:t>
            </a:r>
            <a:r>
              <a:rPr lang="hu-HU" sz="900" dirty="0">
                <a:hlinkClick r:id="rId5" tooltip="https://creativecommons.org/licenses/by-nc/3.0/"/>
              </a:rPr>
              <a:t>CC BY-NC</a:t>
            </a:r>
            <a:endParaRPr lang="hu-HU" sz="900" dirty="0"/>
          </a:p>
        </p:txBody>
      </p:sp>
      <p:pic>
        <p:nvPicPr>
          <p:cNvPr id="12" name="Tartalom helye 9" descr="A képen fű, kültéri, ruházat, személy látható">
            <a:extLst>
              <a:ext uri="{FF2B5EF4-FFF2-40B4-BE49-F238E27FC236}">
                <a16:creationId xmlns:a16="http://schemas.microsoft.com/office/drawing/2014/main" id="{CB67CF6F-2C60-0131-F3DE-2AF95170FD42}"/>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22543" y="3413054"/>
            <a:ext cx="4133316" cy="2473960"/>
          </a:xfrm>
          <a:prstGeom prst="rect">
            <a:avLst/>
          </a:prstGeom>
          <a:ln>
            <a:noFill/>
          </a:ln>
          <a:effectLst>
            <a:softEdge rad="112500"/>
          </a:effectLst>
        </p:spPr>
      </p:pic>
      <p:sp>
        <p:nvSpPr>
          <p:cNvPr id="13" name="Tartalom helye 3">
            <a:extLst>
              <a:ext uri="{FF2B5EF4-FFF2-40B4-BE49-F238E27FC236}">
                <a16:creationId xmlns:a16="http://schemas.microsoft.com/office/drawing/2014/main" id="{1D3F0568-1CAF-108D-2C9B-B45244144A75}"/>
              </a:ext>
            </a:extLst>
          </p:cNvPr>
          <p:cNvSpPr txBox="1">
            <a:spLocks/>
          </p:cNvSpPr>
          <p:nvPr/>
        </p:nvSpPr>
        <p:spPr>
          <a:xfrm>
            <a:off x="4988560" y="1798320"/>
            <a:ext cx="6990080" cy="3830320"/>
          </a:xfrm>
          <a:custGeom>
            <a:avLst/>
            <a:gdLst>
              <a:gd name="csX0" fmla="*/ 0 w 6990080"/>
              <a:gd name="csY0" fmla="*/ 0 h 3830320"/>
              <a:gd name="csX1" fmla="*/ 838810 w 6990080"/>
              <a:gd name="csY1" fmla="*/ 0 h 3830320"/>
              <a:gd name="csX2" fmla="*/ 1537818 w 6990080"/>
              <a:gd name="csY2" fmla="*/ 0 h 3830320"/>
              <a:gd name="csX3" fmla="*/ 2097024 w 6990080"/>
              <a:gd name="csY3" fmla="*/ 0 h 3830320"/>
              <a:gd name="csX4" fmla="*/ 2726131 w 6990080"/>
              <a:gd name="csY4" fmla="*/ 0 h 3830320"/>
              <a:gd name="csX5" fmla="*/ 3355238 w 6990080"/>
              <a:gd name="csY5" fmla="*/ 0 h 3830320"/>
              <a:gd name="csX6" fmla="*/ 3984346 w 6990080"/>
              <a:gd name="csY6" fmla="*/ 0 h 3830320"/>
              <a:gd name="csX7" fmla="*/ 4613453 w 6990080"/>
              <a:gd name="csY7" fmla="*/ 0 h 3830320"/>
              <a:gd name="csX8" fmla="*/ 5102758 w 6990080"/>
              <a:gd name="csY8" fmla="*/ 0 h 3830320"/>
              <a:gd name="csX9" fmla="*/ 5801766 w 6990080"/>
              <a:gd name="csY9" fmla="*/ 0 h 3830320"/>
              <a:gd name="csX10" fmla="*/ 6360973 w 6990080"/>
              <a:gd name="csY10" fmla="*/ 0 h 3830320"/>
              <a:gd name="csX11" fmla="*/ 6990080 w 6990080"/>
              <a:gd name="csY11" fmla="*/ 0 h 3830320"/>
              <a:gd name="csX12" fmla="*/ 6990080 w 6990080"/>
              <a:gd name="csY12" fmla="*/ 561780 h 3830320"/>
              <a:gd name="csX13" fmla="*/ 6990080 w 6990080"/>
              <a:gd name="csY13" fmla="*/ 1238470 h 3830320"/>
              <a:gd name="csX14" fmla="*/ 6990080 w 6990080"/>
              <a:gd name="csY14" fmla="*/ 1838554 h 3830320"/>
              <a:gd name="csX15" fmla="*/ 6990080 w 6990080"/>
              <a:gd name="csY15" fmla="*/ 2515243 h 3830320"/>
              <a:gd name="csX16" fmla="*/ 6990080 w 6990080"/>
              <a:gd name="csY16" fmla="*/ 3191933 h 3830320"/>
              <a:gd name="csX17" fmla="*/ 6990080 w 6990080"/>
              <a:gd name="csY17" fmla="*/ 3830320 h 3830320"/>
              <a:gd name="csX18" fmla="*/ 6500774 w 6990080"/>
              <a:gd name="csY18" fmla="*/ 3830320 h 3830320"/>
              <a:gd name="csX19" fmla="*/ 5801766 w 6990080"/>
              <a:gd name="csY19" fmla="*/ 3830320 h 3830320"/>
              <a:gd name="csX20" fmla="*/ 5032858 w 6990080"/>
              <a:gd name="csY20" fmla="*/ 3830320 h 3830320"/>
              <a:gd name="csX21" fmla="*/ 4403750 w 6990080"/>
              <a:gd name="csY21" fmla="*/ 3830320 h 3830320"/>
              <a:gd name="csX22" fmla="*/ 3634842 w 6990080"/>
              <a:gd name="csY22" fmla="*/ 3830320 h 3830320"/>
              <a:gd name="csX23" fmla="*/ 3005734 w 6990080"/>
              <a:gd name="csY23" fmla="*/ 3830320 h 3830320"/>
              <a:gd name="csX24" fmla="*/ 2166925 w 6990080"/>
              <a:gd name="csY24" fmla="*/ 3830320 h 3830320"/>
              <a:gd name="csX25" fmla="*/ 1467917 w 6990080"/>
              <a:gd name="csY25" fmla="*/ 3830320 h 3830320"/>
              <a:gd name="csX26" fmla="*/ 768909 w 6990080"/>
              <a:gd name="csY26" fmla="*/ 3830320 h 3830320"/>
              <a:gd name="csX27" fmla="*/ 0 w 6990080"/>
              <a:gd name="csY27" fmla="*/ 3830320 h 3830320"/>
              <a:gd name="csX28" fmla="*/ 0 w 6990080"/>
              <a:gd name="csY28" fmla="*/ 3306843 h 3830320"/>
              <a:gd name="csX29" fmla="*/ 0 w 6990080"/>
              <a:gd name="csY29" fmla="*/ 2668456 h 3830320"/>
              <a:gd name="csX30" fmla="*/ 0 w 6990080"/>
              <a:gd name="csY30" fmla="*/ 1991766 h 3830320"/>
              <a:gd name="csX31" fmla="*/ 0 w 6990080"/>
              <a:gd name="csY31" fmla="*/ 1353380 h 3830320"/>
              <a:gd name="csX32" fmla="*/ 0 w 6990080"/>
              <a:gd name="csY32" fmla="*/ 829903 h 3830320"/>
              <a:gd name="csX33" fmla="*/ 0 w 6990080"/>
              <a:gd name="csY33" fmla="*/ 0 h 38303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6990080" h="3830320" fill="none" extrusionOk="0">
                <a:moveTo>
                  <a:pt x="0" y="0"/>
                </a:moveTo>
                <a:cubicBezTo>
                  <a:pt x="289503" y="-35311"/>
                  <a:pt x="437455" y="-9856"/>
                  <a:pt x="838810" y="0"/>
                </a:cubicBezTo>
                <a:cubicBezTo>
                  <a:pt x="1240165" y="9856"/>
                  <a:pt x="1292914" y="3557"/>
                  <a:pt x="1537818" y="0"/>
                </a:cubicBezTo>
                <a:cubicBezTo>
                  <a:pt x="1782722" y="-3557"/>
                  <a:pt x="1850791" y="19458"/>
                  <a:pt x="2097024" y="0"/>
                </a:cubicBezTo>
                <a:cubicBezTo>
                  <a:pt x="2343257" y="-19458"/>
                  <a:pt x="2513666" y="-23109"/>
                  <a:pt x="2726131" y="0"/>
                </a:cubicBezTo>
                <a:cubicBezTo>
                  <a:pt x="2938596" y="23109"/>
                  <a:pt x="3180177" y="-13764"/>
                  <a:pt x="3355238" y="0"/>
                </a:cubicBezTo>
                <a:cubicBezTo>
                  <a:pt x="3530299" y="13764"/>
                  <a:pt x="3674229" y="-6528"/>
                  <a:pt x="3984346" y="0"/>
                </a:cubicBezTo>
                <a:cubicBezTo>
                  <a:pt x="4294463" y="6528"/>
                  <a:pt x="4321488" y="9619"/>
                  <a:pt x="4613453" y="0"/>
                </a:cubicBezTo>
                <a:cubicBezTo>
                  <a:pt x="4905418" y="-9619"/>
                  <a:pt x="4900811" y="-1554"/>
                  <a:pt x="5102758" y="0"/>
                </a:cubicBezTo>
                <a:cubicBezTo>
                  <a:pt x="5304706" y="1554"/>
                  <a:pt x="5606624" y="14319"/>
                  <a:pt x="5801766" y="0"/>
                </a:cubicBezTo>
                <a:cubicBezTo>
                  <a:pt x="5996908" y="-14319"/>
                  <a:pt x="6147303" y="8331"/>
                  <a:pt x="6360973" y="0"/>
                </a:cubicBezTo>
                <a:cubicBezTo>
                  <a:pt x="6574643" y="-8331"/>
                  <a:pt x="6723420" y="26718"/>
                  <a:pt x="6990080" y="0"/>
                </a:cubicBezTo>
                <a:cubicBezTo>
                  <a:pt x="7008431" y="274451"/>
                  <a:pt x="7011511" y="348293"/>
                  <a:pt x="6990080" y="561780"/>
                </a:cubicBezTo>
                <a:cubicBezTo>
                  <a:pt x="6968649" y="775267"/>
                  <a:pt x="7015703" y="1027334"/>
                  <a:pt x="6990080" y="1238470"/>
                </a:cubicBezTo>
                <a:cubicBezTo>
                  <a:pt x="6964458" y="1449606"/>
                  <a:pt x="6988303" y="1613894"/>
                  <a:pt x="6990080" y="1838554"/>
                </a:cubicBezTo>
                <a:cubicBezTo>
                  <a:pt x="6991857" y="2063214"/>
                  <a:pt x="7021805" y="2373052"/>
                  <a:pt x="6990080" y="2515243"/>
                </a:cubicBezTo>
                <a:cubicBezTo>
                  <a:pt x="6958355" y="2657434"/>
                  <a:pt x="6967470" y="3025810"/>
                  <a:pt x="6990080" y="3191933"/>
                </a:cubicBezTo>
                <a:cubicBezTo>
                  <a:pt x="7012691" y="3358056"/>
                  <a:pt x="7008388" y="3517300"/>
                  <a:pt x="6990080" y="3830320"/>
                </a:cubicBezTo>
                <a:cubicBezTo>
                  <a:pt x="6833747" y="3838112"/>
                  <a:pt x="6654093" y="3846739"/>
                  <a:pt x="6500774" y="3830320"/>
                </a:cubicBezTo>
                <a:cubicBezTo>
                  <a:pt x="6347455" y="3813901"/>
                  <a:pt x="6108572" y="3796817"/>
                  <a:pt x="5801766" y="3830320"/>
                </a:cubicBezTo>
                <a:cubicBezTo>
                  <a:pt x="5494960" y="3863823"/>
                  <a:pt x="5255991" y="3821877"/>
                  <a:pt x="5032858" y="3830320"/>
                </a:cubicBezTo>
                <a:cubicBezTo>
                  <a:pt x="4809725" y="3838763"/>
                  <a:pt x="4571232" y="3840680"/>
                  <a:pt x="4403750" y="3830320"/>
                </a:cubicBezTo>
                <a:cubicBezTo>
                  <a:pt x="4236268" y="3819960"/>
                  <a:pt x="3999267" y="3814978"/>
                  <a:pt x="3634842" y="3830320"/>
                </a:cubicBezTo>
                <a:cubicBezTo>
                  <a:pt x="3270417" y="3845662"/>
                  <a:pt x="3259390" y="3813616"/>
                  <a:pt x="3005734" y="3830320"/>
                </a:cubicBezTo>
                <a:cubicBezTo>
                  <a:pt x="2752078" y="3847024"/>
                  <a:pt x="2505189" y="3819199"/>
                  <a:pt x="2166925" y="3830320"/>
                </a:cubicBezTo>
                <a:cubicBezTo>
                  <a:pt x="1828661" y="3841441"/>
                  <a:pt x="1614265" y="3812780"/>
                  <a:pt x="1467917" y="3830320"/>
                </a:cubicBezTo>
                <a:cubicBezTo>
                  <a:pt x="1321569" y="3847860"/>
                  <a:pt x="977775" y="3796392"/>
                  <a:pt x="768909" y="3830320"/>
                </a:cubicBezTo>
                <a:cubicBezTo>
                  <a:pt x="560043" y="3864248"/>
                  <a:pt x="350310" y="3863689"/>
                  <a:pt x="0" y="3830320"/>
                </a:cubicBezTo>
                <a:cubicBezTo>
                  <a:pt x="10384" y="3620296"/>
                  <a:pt x="-15369" y="3428681"/>
                  <a:pt x="0" y="3306843"/>
                </a:cubicBezTo>
                <a:cubicBezTo>
                  <a:pt x="15369" y="3185005"/>
                  <a:pt x="-23311" y="2975466"/>
                  <a:pt x="0" y="2668456"/>
                </a:cubicBezTo>
                <a:cubicBezTo>
                  <a:pt x="23311" y="2361446"/>
                  <a:pt x="676" y="2213571"/>
                  <a:pt x="0" y="1991766"/>
                </a:cubicBezTo>
                <a:cubicBezTo>
                  <a:pt x="-676" y="1769961"/>
                  <a:pt x="15669" y="1525664"/>
                  <a:pt x="0" y="1353380"/>
                </a:cubicBezTo>
                <a:cubicBezTo>
                  <a:pt x="-15669" y="1181096"/>
                  <a:pt x="18908" y="1009739"/>
                  <a:pt x="0" y="829903"/>
                </a:cubicBezTo>
                <a:cubicBezTo>
                  <a:pt x="-18908" y="650067"/>
                  <a:pt x="-38537" y="300281"/>
                  <a:pt x="0" y="0"/>
                </a:cubicBezTo>
                <a:close/>
              </a:path>
              <a:path w="6990080" h="3830320" stroke="0" extrusionOk="0">
                <a:moveTo>
                  <a:pt x="0" y="0"/>
                </a:moveTo>
                <a:cubicBezTo>
                  <a:pt x="180912" y="-27550"/>
                  <a:pt x="495210" y="18964"/>
                  <a:pt x="768909" y="0"/>
                </a:cubicBezTo>
                <a:cubicBezTo>
                  <a:pt x="1042608" y="-18964"/>
                  <a:pt x="1218394" y="-28572"/>
                  <a:pt x="1537818" y="0"/>
                </a:cubicBezTo>
                <a:cubicBezTo>
                  <a:pt x="1857242" y="28572"/>
                  <a:pt x="1950288" y="-13700"/>
                  <a:pt x="2166925" y="0"/>
                </a:cubicBezTo>
                <a:cubicBezTo>
                  <a:pt x="2383562" y="13700"/>
                  <a:pt x="2438303" y="21450"/>
                  <a:pt x="2656230" y="0"/>
                </a:cubicBezTo>
                <a:cubicBezTo>
                  <a:pt x="2874157" y="-21450"/>
                  <a:pt x="3082142" y="-29873"/>
                  <a:pt x="3285338" y="0"/>
                </a:cubicBezTo>
                <a:cubicBezTo>
                  <a:pt x="3488534" y="29873"/>
                  <a:pt x="3691750" y="-11103"/>
                  <a:pt x="3844544" y="0"/>
                </a:cubicBezTo>
                <a:cubicBezTo>
                  <a:pt x="3997338" y="11103"/>
                  <a:pt x="4301698" y="10665"/>
                  <a:pt x="4473651" y="0"/>
                </a:cubicBezTo>
                <a:cubicBezTo>
                  <a:pt x="4645604" y="-10665"/>
                  <a:pt x="5094439" y="7514"/>
                  <a:pt x="5312461" y="0"/>
                </a:cubicBezTo>
                <a:cubicBezTo>
                  <a:pt x="5530483" y="-7514"/>
                  <a:pt x="5751136" y="18377"/>
                  <a:pt x="5871667" y="0"/>
                </a:cubicBezTo>
                <a:cubicBezTo>
                  <a:pt x="5992198" y="-18377"/>
                  <a:pt x="6194712" y="-11745"/>
                  <a:pt x="6360973" y="0"/>
                </a:cubicBezTo>
                <a:cubicBezTo>
                  <a:pt x="6527234" y="11745"/>
                  <a:pt x="6815238" y="-19360"/>
                  <a:pt x="6990080" y="0"/>
                </a:cubicBezTo>
                <a:cubicBezTo>
                  <a:pt x="6985235" y="174863"/>
                  <a:pt x="7010677" y="302879"/>
                  <a:pt x="6990080" y="561780"/>
                </a:cubicBezTo>
                <a:cubicBezTo>
                  <a:pt x="6969483" y="820681"/>
                  <a:pt x="6974337" y="898837"/>
                  <a:pt x="6990080" y="1161864"/>
                </a:cubicBezTo>
                <a:cubicBezTo>
                  <a:pt x="7005823" y="1424891"/>
                  <a:pt x="6982359" y="1476792"/>
                  <a:pt x="6990080" y="1761947"/>
                </a:cubicBezTo>
                <a:cubicBezTo>
                  <a:pt x="6997801" y="2047102"/>
                  <a:pt x="6972957" y="2203486"/>
                  <a:pt x="6990080" y="2400334"/>
                </a:cubicBezTo>
                <a:cubicBezTo>
                  <a:pt x="7007203" y="2597182"/>
                  <a:pt x="6973457" y="2896517"/>
                  <a:pt x="6990080" y="3115327"/>
                </a:cubicBezTo>
                <a:cubicBezTo>
                  <a:pt x="7006703" y="3334137"/>
                  <a:pt x="7003412" y="3568459"/>
                  <a:pt x="6990080" y="3830320"/>
                </a:cubicBezTo>
                <a:cubicBezTo>
                  <a:pt x="6782555" y="3847696"/>
                  <a:pt x="6343376" y="3813427"/>
                  <a:pt x="6151270" y="3830320"/>
                </a:cubicBezTo>
                <a:cubicBezTo>
                  <a:pt x="5959164" y="3847214"/>
                  <a:pt x="5888827" y="3852103"/>
                  <a:pt x="5661965" y="3830320"/>
                </a:cubicBezTo>
                <a:cubicBezTo>
                  <a:pt x="5435104" y="3808537"/>
                  <a:pt x="5068465" y="3848203"/>
                  <a:pt x="4893056" y="3830320"/>
                </a:cubicBezTo>
                <a:cubicBezTo>
                  <a:pt x="4717647" y="3812437"/>
                  <a:pt x="4480352" y="3837392"/>
                  <a:pt x="4263949" y="3830320"/>
                </a:cubicBezTo>
                <a:cubicBezTo>
                  <a:pt x="4047546" y="3823248"/>
                  <a:pt x="3832750" y="3826513"/>
                  <a:pt x="3704742" y="3830320"/>
                </a:cubicBezTo>
                <a:cubicBezTo>
                  <a:pt x="3576734" y="3834127"/>
                  <a:pt x="3296482" y="3804966"/>
                  <a:pt x="3075635" y="3830320"/>
                </a:cubicBezTo>
                <a:cubicBezTo>
                  <a:pt x="2854788" y="3855674"/>
                  <a:pt x="2563923" y="3819753"/>
                  <a:pt x="2306726" y="3830320"/>
                </a:cubicBezTo>
                <a:cubicBezTo>
                  <a:pt x="2049529" y="3840887"/>
                  <a:pt x="2012226" y="3847885"/>
                  <a:pt x="1817421" y="3830320"/>
                </a:cubicBezTo>
                <a:cubicBezTo>
                  <a:pt x="1622617" y="3812755"/>
                  <a:pt x="1425607" y="3831673"/>
                  <a:pt x="1258214" y="3830320"/>
                </a:cubicBezTo>
                <a:cubicBezTo>
                  <a:pt x="1090821" y="3828967"/>
                  <a:pt x="274085" y="3818868"/>
                  <a:pt x="0" y="3830320"/>
                </a:cubicBezTo>
                <a:cubicBezTo>
                  <a:pt x="-5041" y="3551529"/>
                  <a:pt x="-11386" y="3362991"/>
                  <a:pt x="0" y="3153630"/>
                </a:cubicBezTo>
                <a:cubicBezTo>
                  <a:pt x="11386" y="2944269"/>
                  <a:pt x="-16249" y="2608616"/>
                  <a:pt x="0" y="2438637"/>
                </a:cubicBezTo>
                <a:cubicBezTo>
                  <a:pt x="16249" y="2268658"/>
                  <a:pt x="-4612" y="2041404"/>
                  <a:pt x="0" y="1915160"/>
                </a:cubicBezTo>
                <a:cubicBezTo>
                  <a:pt x="4612" y="1788916"/>
                  <a:pt x="25882" y="1472282"/>
                  <a:pt x="0" y="1315077"/>
                </a:cubicBezTo>
                <a:cubicBezTo>
                  <a:pt x="-25882" y="1157872"/>
                  <a:pt x="-25717" y="911113"/>
                  <a:pt x="0" y="753296"/>
                </a:cubicBezTo>
                <a:cubicBezTo>
                  <a:pt x="25717" y="595479"/>
                  <a:pt x="-612" y="349447"/>
                  <a:pt x="0" y="0"/>
                </a:cubicBezTo>
                <a:close/>
              </a:path>
            </a:pathLst>
          </a:custGeom>
          <a:ln>
            <a:solidFill>
              <a:srgbClr val="CC0066"/>
            </a:solidFill>
            <a:extLst>
              <a:ext uri="{C807C97D-BFC1-408E-A445-0C87EB9F89A2}">
                <ask:lineSketchStyleProps xmlns:ask="http://schemas.microsoft.com/office/drawing/2018/sketchyshapes" sd="1841380898">
                  <a:prstGeom prst="rect">
                    <a:avLst/>
                  </a:prstGeom>
                  <ask:type>
                    <ask:lineSketchFreehand/>
                  </ask:type>
                </ask:lineSketchStyleProps>
              </a:ext>
            </a:extLst>
          </a:ln>
          <a:effectLst>
            <a:glow rad="101600">
              <a:srgbClr val="CC0066">
                <a:alpha val="60000"/>
              </a:srgbClr>
            </a:glow>
          </a:effectLst>
        </p:spPr>
        <p:txBody>
          <a:bodyPr vert="horz" lIns="91440" tIns="45720" rIns="91440" bIns="45720" rtlCol="0">
            <a:normAutofit lnSpcReduction="1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gn="ctr">
              <a:buFont typeface="Arial" panose="020B0604020202020204" pitchFamily="34" charset="0"/>
              <a:buNone/>
            </a:pPr>
            <a:r>
              <a:rPr lang="hu-HU" sz="2800" b="1" dirty="0">
                <a:solidFill>
                  <a:srgbClr val="CC0066"/>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WORUM GEHT ES?</a:t>
            </a:r>
          </a:p>
          <a:p>
            <a:pPr>
              <a:lnSpc>
                <a:spcPct val="150000"/>
              </a:lnSpc>
              <a:buClr>
                <a:srgbClr val="CC0066"/>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Soziale</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und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wirtschaftliche</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Ungleichheit</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reduzieren</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nSpc>
                <a:spcPct val="150000"/>
              </a:lnSpc>
              <a:buClr>
                <a:srgbClr val="CC0066"/>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Gleiche</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Chancen</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für</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alle</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Menschen</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nSpc>
                <a:spcPct val="150000"/>
              </a:lnSpc>
              <a:buClr>
                <a:srgbClr val="CC0066"/>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Schutz</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vor</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Diskriminierung</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jeder</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Art</a:t>
            </a:r>
          </a:p>
          <a:p>
            <a:pPr>
              <a:lnSpc>
                <a:spcPct val="150000"/>
              </a:lnSpc>
              <a:buClr>
                <a:srgbClr val="CC0066"/>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Unterstützung</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ärmerer</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Länder</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nSpc>
                <a:spcPct val="150000"/>
              </a:lnSpc>
              <a:buClr>
                <a:srgbClr val="CC0066"/>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Jeder</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Mensch</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soll</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fair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behandelt</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werden</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14" name="Téglalap 13">
            <a:extLst>
              <a:ext uri="{FF2B5EF4-FFF2-40B4-BE49-F238E27FC236}">
                <a16:creationId xmlns:a16="http://schemas.microsoft.com/office/drawing/2014/main" id="{5E65CFF6-F26B-90A6-6E74-6A06BA884E4C}"/>
              </a:ext>
            </a:extLst>
          </p:cNvPr>
          <p:cNvSpPr/>
          <p:nvPr/>
        </p:nvSpPr>
        <p:spPr>
          <a:xfrm>
            <a:off x="4632961" y="5815598"/>
            <a:ext cx="7311021" cy="707886"/>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u-HU" sz="4000" b="1" dirty="0" err="1">
                <a:ln/>
                <a:solidFill>
                  <a:srgbClr val="990033"/>
                </a:solidFill>
              </a:rPr>
              <a:t>Respekt</a:t>
            </a:r>
            <a:r>
              <a:rPr lang="hu-HU" sz="4000" b="1" dirty="0">
                <a:ln/>
                <a:solidFill>
                  <a:srgbClr val="990033"/>
                </a:solidFill>
              </a:rPr>
              <a:t> </a:t>
            </a:r>
            <a:r>
              <a:rPr lang="hu-HU" sz="4000" b="1" dirty="0" err="1">
                <a:ln/>
                <a:solidFill>
                  <a:srgbClr val="990033"/>
                </a:solidFill>
              </a:rPr>
              <a:t>kennt</a:t>
            </a:r>
            <a:r>
              <a:rPr lang="hu-HU" sz="4000" b="1" dirty="0">
                <a:ln/>
                <a:solidFill>
                  <a:srgbClr val="990033"/>
                </a:solidFill>
              </a:rPr>
              <a:t> </a:t>
            </a:r>
            <a:r>
              <a:rPr lang="hu-HU" sz="4000" b="1" dirty="0" err="1">
                <a:ln/>
                <a:solidFill>
                  <a:srgbClr val="990033"/>
                </a:solidFill>
              </a:rPr>
              <a:t>keine</a:t>
            </a:r>
            <a:r>
              <a:rPr lang="hu-HU" sz="4000" b="1" dirty="0">
                <a:ln/>
                <a:solidFill>
                  <a:srgbClr val="990033"/>
                </a:solidFill>
              </a:rPr>
              <a:t> </a:t>
            </a:r>
            <a:r>
              <a:rPr lang="hu-HU" sz="4000" b="1" dirty="0" err="1">
                <a:ln/>
                <a:solidFill>
                  <a:srgbClr val="990033"/>
                </a:solidFill>
              </a:rPr>
              <a:t>Grenzen</a:t>
            </a:r>
            <a:r>
              <a:rPr lang="hu-HU" sz="4000" b="1" dirty="0">
                <a:ln/>
                <a:solidFill>
                  <a:srgbClr val="990033"/>
                </a:solidFill>
              </a:rPr>
              <a:t>.</a:t>
            </a:r>
            <a:endParaRPr lang="hu-HU" sz="4000" b="1" cap="none" spc="0" dirty="0">
              <a:ln/>
              <a:solidFill>
                <a:srgbClr val="990033"/>
              </a:solidFill>
              <a:effectLst/>
            </a:endParaRPr>
          </a:p>
        </p:txBody>
      </p:sp>
      <p:sp>
        <p:nvSpPr>
          <p:cNvPr id="3" name="Élőláb helye 2">
            <a:extLst>
              <a:ext uri="{FF2B5EF4-FFF2-40B4-BE49-F238E27FC236}">
                <a16:creationId xmlns:a16="http://schemas.microsoft.com/office/drawing/2014/main" id="{AA9DE6DA-BBA3-2C84-6F9A-6F997A958031}"/>
              </a:ext>
            </a:extLst>
          </p:cNvPr>
          <p:cNvSpPr>
            <a:spLocks noGrp="1"/>
          </p:cNvSpPr>
          <p:nvPr>
            <p:ph type="ftr" sz="quarter" idx="11"/>
          </p:nvPr>
        </p:nvSpPr>
        <p:spPr>
          <a:xfrm>
            <a:off x="345440" y="6512528"/>
            <a:ext cx="5901189" cy="320040"/>
          </a:xfrm>
        </p:spPr>
        <p:txBody>
          <a:bodyPr/>
          <a:lstStyle/>
          <a:p>
            <a:pPr rtl="0"/>
            <a:r>
              <a:rPr lang="de-DE" sz="1200" noProof="0" dirty="0"/>
              <a:t>ERASMUS+ Nachhaltigkeit macht Schule, Team Ungarn – </a:t>
            </a:r>
            <a:r>
              <a:rPr lang="hu-HU" sz="1200" noProof="0" dirty="0"/>
              <a:t>TLA </a:t>
            </a:r>
            <a:r>
              <a:rPr lang="de-DE" sz="1200" noProof="0" dirty="0"/>
              <a:t>Essen, 09-13. 03. 2026</a:t>
            </a:r>
            <a:endParaRPr lang="en-US" sz="1200" noProof="0" dirty="0"/>
          </a:p>
        </p:txBody>
      </p:sp>
    </p:spTree>
    <p:extLst>
      <p:ext uri="{BB962C8B-B14F-4D97-AF65-F5344CB8AC3E}">
        <p14:creationId xmlns:p14="http://schemas.microsoft.com/office/powerpoint/2010/main" val="1022740112"/>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C8CA3-2A5C-D966-6B16-844C76909920}"/>
            </a:ext>
          </a:extLst>
        </p:cNvPr>
        <p:cNvGrpSpPr/>
        <p:nvPr/>
      </p:nvGrpSpPr>
      <p:grpSpPr>
        <a:xfrm>
          <a:off x="0" y="0"/>
          <a:ext cx="0" cy="0"/>
          <a:chOff x="0" y="0"/>
          <a:chExt cx="0" cy="0"/>
        </a:xfrm>
      </p:grpSpPr>
      <p:pic>
        <p:nvPicPr>
          <p:cNvPr id="8" name="Tartalom helye 7">
            <a:extLst>
              <a:ext uri="{FF2B5EF4-FFF2-40B4-BE49-F238E27FC236}">
                <a16:creationId xmlns:a16="http://schemas.microsoft.com/office/drawing/2014/main" id="{F6A7098A-5B4D-9897-2EDC-6FFE125BFC54}"/>
              </a:ext>
            </a:extLst>
          </p:cNvPr>
          <p:cNvPicPr>
            <a:picLocks noGrp="1" noChangeAspect="1"/>
          </p:cNvPicPr>
          <p:nvPr>
            <p:ph sz="half" idx="1"/>
          </p:nvPr>
        </p:nvPicPr>
        <p:blipFill>
          <a:blip>
            <a:extLst>
              <a:ext uri="{96DAC541-7B7A-43D3-8B79-37D633B846F1}">
                <asvg:svgBlip xmlns:asvg="http://schemas.microsoft.com/office/drawing/2016/SVG/main" r:embed="rId2"/>
              </a:ext>
              <a:ext uri="{837473B0-CC2E-450A-ABE3-18F120FF3D39}">
                <a1611:picAttrSrcUrl xmlns:a1611="http://schemas.microsoft.com/office/drawing/2016/11/main" r:id="rId3"/>
              </a:ext>
            </a:extLst>
          </a:blip>
          <a:stretch>
            <a:fillRect/>
          </a:stretch>
        </p:blipFill>
        <p:spPr>
          <a:xfrm>
            <a:off x="171738" y="1798320"/>
            <a:ext cx="4622859" cy="4539079"/>
          </a:xfrm>
        </p:spPr>
      </p:pic>
      <p:sp>
        <p:nvSpPr>
          <p:cNvPr id="5" name="Cím 1">
            <a:extLst>
              <a:ext uri="{FF2B5EF4-FFF2-40B4-BE49-F238E27FC236}">
                <a16:creationId xmlns:a16="http://schemas.microsoft.com/office/drawing/2014/main" id="{4A5747D5-ED2C-DCB5-8DA6-DAEC39867977}"/>
              </a:ext>
            </a:extLst>
          </p:cNvPr>
          <p:cNvSpPr>
            <a:spLocks noGrp="1"/>
          </p:cNvSpPr>
          <p:nvPr>
            <p:ph type="title"/>
          </p:nvPr>
        </p:nvSpPr>
        <p:spPr>
          <a:xfrm>
            <a:off x="345440" y="273812"/>
            <a:ext cx="11521440" cy="1188720"/>
          </a:xfrm>
          <a:solidFill>
            <a:srgbClr val="FF0066"/>
          </a:solidFill>
          <a:ln>
            <a:solidFill>
              <a:srgbClr val="CC0066"/>
            </a:solidFill>
          </a:ln>
          <a:effectLst>
            <a:glow rad="101600">
              <a:srgbClr val="CC0066">
                <a:alpha val="60000"/>
              </a:srgbClr>
            </a:glow>
          </a:effectLst>
        </p:spPr>
        <p:txBody>
          <a:bodyPr/>
          <a:lstStyle/>
          <a:p>
            <a:r>
              <a:rPr lang="hu-HU" dirty="0" err="1">
                <a:solidFill>
                  <a:schemeClr val="bg1"/>
                </a:solidFill>
                <a:effectLst>
                  <a:outerShdw blurRad="38100" dist="38100" dir="2700000" algn="tl">
                    <a:srgbClr val="000000">
                      <a:alpha val="43137"/>
                    </a:srgbClr>
                  </a:outerShdw>
                </a:effectLst>
                <a:latin typeface="Arial Black" panose="020B0A04020102020204" pitchFamily="34" charset="0"/>
              </a:rPr>
              <a:t>Ziel</a:t>
            </a:r>
            <a:r>
              <a:rPr lang="hu-HU" dirty="0">
                <a:solidFill>
                  <a:schemeClr val="bg1"/>
                </a:solidFill>
                <a:effectLst>
                  <a:outerShdw blurRad="38100" dist="38100" dir="2700000" algn="tl">
                    <a:srgbClr val="000000">
                      <a:alpha val="43137"/>
                    </a:srgbClr>
                  </a:outerShdw>
                </a:effectLst>
                <a:latin typeface="Arial Black" panose="020B0A04020102020204" pitchFamily="34" charset="0"/>
              </a:rPr>
              <a:t> 10 – </a:t>
            </a:r>
            <a:r>
              <a:rPr lang="hu-HU" dirty="0" err="1">
                <a:solidFill>
                  <a:schemeClr val="bg1"/>
                </a:solidFill>
                <a:effectLst>
                  <a:outerShdw blurRad="38100" dist="38100" dir="2700000" algn="tl">
                    <a:srgbClr val="000000">
                      <a:alpha val="43137"/>
                    </a:srgbClr>
                  </a:outerShdw>
                </a:effectLst>
                <a:latin typeface="Arial Black" panose="020B0A04020102020204" pitchFamily="34" charset="0"/>
              </a:rPr>
              <a:t>Weniger</a:t>
            </a:r>
            <a:r>
              <a:rPr lang="hu-HU"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hu-HU" dirty="0" err="1">
                <a:solidFill>
                  <a:schemeClr val="bg1"/>
                </a:solidFill>
                <a:effectLst>
                  <a:outerShdw blurRad="38100" dist="38100" dir="2700000" algn="tl">
                    <a:srgbClr val="000000">
                      <a:alpha val="43137"/>
                    </a:srgbClr>
                  </a:outerShdw>
                </a:effectLst>
                <a:latin typeface="Arial Black" panose="020B0A04020102020204" pitchFamily="34" charset="0"/>
              </a:rPr>
              <a:t>Ungleichheiten</a:t>
            </a:r>
            <a:endParaRPr lang="hu-HU"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pic>
        <p:nvPicPr>
          <p:cNvPr id="6" name="Tartalom helye 10" descr="Jogot jelképező mérleg körvonalas">
            <a:extLst>
              <a:ext uri="{FF2B5EF4-FFF2-40B4-BE49-F238E27FC236}">
                <a16:creationId xmlns:a16="http://schemas.microsoft.com/office/drawing/2014/main" id="{599A3EE5-30FD-9413-2BBC-61D749283B1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6099" y="410972"/>
            <a:ext cx="914400" cy="914400"/>
          </a:xfrm>
          <a:prstGeom prst="rect">
            <a:avLst/>
          </a:prstGeom>
        </p:spPr>
      </p:pic>
      <p:sp>
        <p:nvSpPr>
          <p:cNvPr id="12" name="Tartalom helye 11">
            <a:extLst>
              <a:ext uri="{FF2B5EF4-FFF2-40B4-BE49-F238E27FC236}">
                <a16:creationId xmlns:a16="http://schemas.microsoft.com/office/drawing/2014/main" id="{2EAE7492-56FE-EB69-FA38-BC4CC11EBE0A}"/>
              </a:ext>
            </a:extLst>
          </p:cNvPr>
          <p:cNvSpPr>
            <a:spLocks noGrp="1"/>
          </p:cNvSpPr>
          <p:nvPr>
            <p:ph sz="half" idx="2"/>
          </p:nvPr>
        </p:nvSpPr>
        <p:spPr>
          <a:xfrm>
            <a:off x="4978400" y="1798320"/>
            <a:ext cx="6888479" cy="3779520"/>
          </a:xfrm>
          <a:custGeom>
            <a:avLst/>
            <a:gdLst>
              <a:gd name="csX0" fmla="*/ 0 w 6888479"/>
              <a:gd name="csY0" fmla="*/ 0 h 3779520"/>
              <a:gd name="csX1" fmla="*/ 482194 w 6888479"/>
              <a:gd name="csY1" fmla="*/ 0 h 3779520"/>
              <a:gd name="csX2" fmla="*/ 1171041 w 6888479"/>
              <a:gd name="csY2" fmla="*/ 0 h 3779520"/>
              <a:gd name="csX3" fmla="*/ 1722120 w 6888479"/>
              <a:gd name="csY3" fmla="*/ 0 h 3779520"/>
              <a:gd name="csX4" fmla="*/ 2548737 w 6888479"/>
              <a:gd name="csY4" fmla="*/ 0 h 3779520"/>
              <a:gd name="csX5" fmla="*/ 3375355 w 6888479"/>
              <a:gd name="csY5" fmla="*/ 0 h 3779520"/>
              <a:gd name="csX6" fmla="*/ 4064203 w 6888479"/>
              <a:gd name="csY6" fmla="*/ 0 h 3779520"/>
              <a:gd name="csX7" fmla="*/ 4821935 w 6888479"/>
              <a:gd name="csY7" fmla="*/ 0 h 3779520"/>
              <a:gd name="csX8" fmla="*/ 5510783 w 6888479"/>
              <a:gd name="csY8" fmla="*/ 0 h 3779520"/>
              <a:gd name="csX9" fmla="*/ 6888479 w 6888479"/>
              <a:gd name="csY9" fmla="*/ 0 h 3779520"/>
              <a:gd name="csX10" fmla="*/ 6888479 w 6888479"/>
              <a:gd name="csY10" fmla="*/ 629920 h 3779520"/>
              <a:gd name="csX11" fmla="*/ 6888479 w 6888479"/>
              <a:gd name="csY11" fmla="*/ 1184250 h 3779520"/>
              <a:gd name="csX12" fmla="*/ 6888479 w 6888479"/>
              <a:gd name="csY12" fmla="*/ 1889760 h 3779520"/>
              <a:gd name="csX13" fmla="*/ 6888479 w 6888479"/>
              <a:gd name="csY13" fmla="*/ 2595270 h 3779520"/>
              <a:gd name="csX14" fmla="*/ 6888479 w 6888479"/>
              <a:gd name="csY14" fmla="*/ 3779520 h 3779520"/>
              <a:gd name="csX15" fmla="*/ 6337401 w 6888479"/>
              <a:gd name="csY15" fmla="*/ 3779520 h 3779520"/>
              <a:gd name="csX16" fmla="*/ 5786322 w 6888479"/>
              <a:gd name="csY16" fmla="*/ 3779520 h 3779520"/>
              <a:gd name="csX17" fmla="*/ 4959705 w 6888479"/>
              <a:gd name="csY17" fmla="*/ 3779520 h 3779520"/>
              <a:gd name="csX18" fmla="*/ 4133087 w 6888479"/>
              <a:gd name="csY18" fmla="*/ 3779520 h 3779520"/>
              <a:gd name="csX19" fmla="*/ 3375355 w 6888479"/>
              <a:gd name="csY19" fmla="*/ 3779520 h 3779520"/>
              <a:gd name="csX20" fmla="*/ 2686507 w 6888479"/>
              <a:gd name="csY20" fmla="*/ 3779520 h 3779520"/>
              <a:gd name="csX21" fmla="*/ 2135428 w 6888479"/>
              <a:gd name="csY21" fmla="*/ 3779520 h 3779520"/>
              <a:gd name="csX22" fmla="*/ 1446581 w 6888479"/>
              <a:gd name="csY22" fmla="*/ 3779520 h 3779520"/>
              <a:gd name="csX23" fmla="*/ 826617 w 6888479"/>
              <a:gd name="csY23" fmla="*/ 3779520 h 3779520"/>
              <a:gd name="csX24" fmla="*/ 0 w 6888479"/>
              <a:gd name="csY24" fmla="*/ 3779520 h 3779520"/>
              <a:gd name="csX25" fmla="*/ 0 w 6888479"/>
              <a:gd name="csY25" fmla="*/ 3262986 h 3779520"/>
              <a:gd name="csX26" fmla="*/ 0 w 6888479"/>
              <a:gd name="csY26" fmla="*/ 2595270 h 3779520"/>
              <a:gd name="csX27" fmla="*/ 0 w 6888479"/>
              <a:gd name="csY27" fmla="*/ 2078736 h 3779520"/>
              <a:gd name="csX28" fmla="*/ 0 w 6888479"/>
              <a:gd name="csY28" fmla="*/ 1411021 h 3779520"/>
              <a:gd name="csX29" fmla="*/ 0 w 6888479"/>
              <a:gd name="csY29" fmla="*/ 743306 h 3779520"/>
              <a:gd name="csX30" fmla="*/ 0 w 6888479"/>
              <a:gd name="csY30" fmla="*/ 0 h 37795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6888479" h="3779520" fill="none" extrusionOk="0">
                <a:moveTo>
                  <a:pt x="0" y="0"/>
                </a:moveTo>
                <a:cubicBezTo>
                  <a:pt x="171686" y="20861"/>
                  <a:pt x="300041" y="13832"/>
                  <a:pt x="482194" y="0"/>
                </a:cubicBezTo>
                <a:cubicBezTo>
                  <a:pt x="664347" y="-13832"/>
                  <a:pt x="972129" y="12154"/>
                  <a:pt x="1171041" y="0"/>
                </a:cubicBezTo>
                <a:cubicBezTo>
                  <a:pt x="1369953" y="-12154"/>
                  <a:pt x="1508002" y="-12755"/>
                  <a:pt x="1722120" y="0"/>
                </a:cubicBezTo>
                <a:cubicBezTo>
                  <a:pt x="1936238" y="12755"/>
                  <a:pt x="2173359" y="-21455"/>
                  <a:pt x="2548737" y="0"/>
                </a:cubicBezTo>
                <a:cubicBezTo>
                  <a:pt x="2924115" y="21455"/>
                  <a:pt x="3174351" y="-26954"/>
                  <a:pt x="3375355" y="0"/>
                </a:cubicBezTo>
                <a:cubicBezTo>
                  <a:pt x="3576359" y="26954"/>
                  <a:pt x="3797228" y="-17577"/>
                  <a:pt x="4064203" y="0"/>
                </a:cubicBezTo>
                <a:cubicBezTo>
                  <a:pt x="4331178" y="17577"/>
                  <a:pt x="4531728" y="14584"/>
                  <a:pt x="4821935" y="0"/>
                </a:cubicBezTo>
                <a:cubicBezTo>
                  <a:pt x="5112142" y="-14584"/>
                  <a:pt x="5223536" y="11847"/>
                  <a:pt x="5510783" y="0"/>
                </a:cubicBezTo>
                <a:cubicBezTo>
                  <a:pt x="5798030" y="-11847"/>
                  <a:pt x="6298631" y="-34158"/>
                  <a:pt x="6888479" y="0"/>
                </a:cubicBezTo>
                <a:cubicBezTo>
                  <a:pt x="6861890" y="130729"/>
                  <a:pt x="6913399" y="326399"/>
                  <a:pt x="6888479" y="629920"/>
                </a:cubicBezTo>
                <a:cubicBezTo>
                  <a:pt x="6863559" y="933441"/>
                  <a:pt x="6873268" y="1035033"/>
                  <a:pt x="6888479" y="1184250"/>
                </a:cubicBezTo>
                <a:cubicBezTo>
                  <a:pt x="6903691" y="1333467"/>
                  <a:pt x="6907617" y="1610352"/>
                  <a:pt x="6888479" y="1889760"/>
                </a:cubicBezTo>
                <a:cubicBezTo>
                  <a:pt x="6869342" y="2169168"/>
                  <a:pt x="6874663" y="2332647"/>
                  <a:pt x="6888479" y="2595270"/>
                </a:cubicBezTo>
                <a:cubicBezTo>
                  <a:pt x="6902296" y="2857893"/>
                  <a:pt x="6878305" y="3510912"/>
                  <a:pt x="6888479" y="3779520"/>
                </a:cubicBezTo>
                <a:cubicBezTo>
                  <a:pt x="6683905" y="3764472"/>
                  <a:pt x="6600983" y="3795954"/>
                  <a:pt x="6337401" y="3779520"/>
                </a:cubicBezTo>
                <a:cubicBezTo>
                  <a:pt x="6073819" y="3763086"/>
                  <a:pt x="6048766" y="3755410"/>
                  <a:pt x="5786322" y="3779520"/>
                </a:cubicBezTo>
                <a:cubicBezTo>
                  <a:pt x="5523878" y="3803630"/>
                  <a:pt x="5334370" y="3750332"/>
                  <a:pt x="4959705" y="3779520"/>
                </a:cubicBezTo>
                <a:cubicBezTo>
                  <a:pt x="4585040" y="3808708"/>
                  <a:pt x="4366550" y="3788197"/>
                  <a:pt x="4133087" y="3779520"/>
                </a:cubicBezTo>
                <a:cubicBezTo>
                  <a:pt x="3899624" y="3770843"/>
                  <a:pt x="3545722" y="3799383"/>
                  <a:pt x="3375355" y="3779520"/>
                </a:cubicBezTo>
                <a:cubicBezTo>
                  <a:pt x="3204988" y="3759657"/>
                  <a:pt x="2951084" y="3776546"/>
                  <a:pt x="2686507" y="3779520"/>
                </a:cubicBezTo>
                <a:cubicBezTo>
                  <a:pt x="2421930" y="3782494"/>
                  <a:pt x="2362318" y="3762863"/>
                  <a:pt x="2135428" y="3779520"/>
                </a:cubicBezTo>
                <a:cubicBezTo>
                  <a:pt x="1908538" y="3796177"/>
                  <a:pt x="1771912" y="3760466"/>
                  <a:pt x="1446581" y="3779520"/>
                </a:cubicBezTo>
                <a:cubicBezTo>
                  <a:pt x="1121250" y="3798574"/>
                  <a:pt x="957619" y="3776879"/>
                  <a:pt x="826617" y="3779520"/>
                </a:cubicBezTo>
                <a:cubicBezTo>
                  <a:pt x="695615" y="3782161"/>
                  <a:pt x="315198" y="3787883"/>
                  <a:pt x="0" y="3779520"/>
                </a:cubicBezTo>
                <a:cubicBezTo>
                  <a:pt x="-811" y="3524581"/>
                  <a:pt x="1056" y="3378561"/>
                  <a:pt x="0" y="3262986"/>
                </a:cubicBezTo>
                <a:cubicBezTo>
                  <a:pt x="-1056" y="3147411"/>
                  <a:pt x="-12484" y="2857694"/>
                  <a:pt x="0" y="2595270"/>
                </a:cubicBezTo>
                <a:cubicBezTo>
                  <a:pt x="12484" y="2332846"/>
                  <a:pt x="10196" y="2199672"/>
                  <a:pt x="0" y="2078736"/>
                </a:cubicBezTo>
                <a:cubicBezTo>
                  <a:pt x="-10196" y="1957800"/>
                  <a:pt x="31890" y="1661606"/>
                  <a:pt x="0" y="1411021"/>
                </a:cubicBezTo>
                <a:cubicBezTo>
                  <a:pt x="-31890" y="1160436"/>
                  <a:pt x="-29859" y="919118"/>
                  <a:pt x="0" y="743306"/>
                </a:cubicBezTo>
                <a:cubicBezTo>
                  <a:pt x="29859" y="567495"/>
                  <a:pt x="14008" y="329330"/>
                  <a:pt x="0" y="0"/>
                </a:cubicBezTo>
                <a:close/>
              </a:path>
              <a:path w="6888479" h="3779520" stroke="0" extrusionOk="0">
                <a:moveTo>
                  <a:pt x="0" y="0"/>
                </a:moveTo>
                <a:cubicBezTo>
                  <a:pt x="264372" y="23156"/>
                  <a:pt x="454361" y="3609"/>
                  <a:pt x="688848" y="0"/>
                </a:cubicBezTo>
                <a:cubicBezTo>
                  <a:pt x="923335" y="-3609"/>
                  <a:pt x="1049194" y="7516"/>
                  <a:pt x="1239926" y="0"/>
                </a:cubicBezTo>
                <a:cubicBezTo>
                  <a:pt x="1430658" y="-7516"/>
                  <a:pt x="1756733" y="11142"/>
                  <a:pt x="1997659" y="0"/>
                </a:cubicBezTo>
                <a:cubicBezTo>
                  <a:pt x="2238585" y="-11142"/>
                  <a:pt x="2512072" y="19191"/>
                  <a:pt x="2686507" y="0"/>
                </a:cubicBezTo>
                <a:cubicBezTo>
                  <a:pt x="2860942" y="-19191"/>
                  <a:pt x="3139487" y="19377"/>
                  <a:pt x="3306470" y="0"/>
                </a:cubicBezTo>
                <a:cubicBezTo>
                  <a:pt x="3473453" y="-19377"/>
                  <a:pt x="3702928" y="-8131"/>
                  <a:pt x="3926433" y="0"/>
                </a:cubicBezTo>
                <a:cubicBezTo>
                  <a:pt x="4149938" y="8131"/>
                  <a:pt x="4281596" y="-5534"/>
                  <a:pt x="4408627" y="0"/>
                </a:cubicBezTo>
                <a:cubicBezTo>
                  <a:pt x="4535658" y="5534"/>
                  <a:pt x="4991014" y="-16196"/>
                  <a:pt x="5166359" y="0"/>
                </a:cubicBezTo>
                <a:cubicBezTo>
                  <a:pt x="5341704" y="16196"/>
                  <a:pt x="5642369" y="32705"/>
                  <a:pt x="5855207" y="0"/>
                </a:cubicBezTo>
                <a:cubicBezTo>
                  <a:pt x="6068045" y="-32705"/>
                  <a:pt x="6445714" y="11115"/>
                  <a:pt x="6888479" y="0"/>
                </a:cubicBezTo>
                <a:cubicBezTo>
                  <a:pt x="6896907" y="231001"/>
                  <a:pt x="6865176" y="370689"/>
                  <a:pt x="6888479" y="592125"/>
                </a:cubicBezTo>
                <a:cubicBezTo>
                  <a:pt x="6911782" y="813561"/>
                  <a:pt x="6861628" y="945472"/>
                  <a:pt x="6888479" y="1259840"/>
                </a:cubicBezTo>
                <a:cubicBezTo>
                  <a:pt x="6915330" y="1574209"/>
                  <a:pt x="6921485" y="1755761"/>
                  <a:pt x="6888479" y="1927555"/>
                </a:cubicBezTo>
                <a:cubicBezTo>
                  <a:pt x="6855473" y="2099350"/>
                  <a:pt x="6912642" y="2402929"/>
                  <a:pt x="6888479" y="2557475"/>
                </a:cubicBezTo>
                <a:cubicBezTo>
                  <a:pt x="6864316" y="2712021"/>
                  <a:pt x="6898192" y="2954559"/>
                  <a:pt x="6888479" y="3149600"/>
                </a:cubicBezTo>
                <a:cubicBezTo>
                  <a:pt x="6878766" y="3344641"/>
                  <a:pt x="6919642" y="3562056"/>
                  <a:pt x="6888479" y="3779520"/>
                </a:cubicBezTo>
                <a:cubicBezTo>
                  <a:pt x="6611372" y="3795942"/>
                  <a:pt x="6462758" y="3777823"/>
                  <a:pt x="6130746" y="3779520"/>
                </a:cubicBezTo>
                <a:cubicBezTo>
                  <a:pt x="5798734" y="3781217"/>
                  <a:pt x="5822094" y="3760336"/>
                  <a:pt x="5648553" y="3779520"/>
                </a:cubicBezTo>
                <a:cubicBezTo>
                  <a:pt x="5475012" y="3798704"/>
                  <a:pt x="5221184" y="3797690"/>
                  <a:pt x="5028590" y="3779520"/>
                </a:cubicBezTo>
                <a:cubicBezTo>
                  <a:pt x="4835996" y="3761350"/>
                  <a:pt x="4566095" y="3746908"/>
                  <a:pt x="4339742" y="3779520"/>
                </a:cubicBezTo>
                <a:cubicBezTo>
                  <a:pt x="4113389" y="3812132"/>
                  <a:pt x="4063822" y="3768073"/>
                  <a:pt x="3788663" y="3779520"/>
                </a:cubicBezTo>
                <a:cubicBezTo>
                  <a:pt x="3513504" y="3790967"/>
                  <a:pt x="3223078" y="3782105"/>
                  <a:pt x="2962046" y="3779520"/>
                </a:cubicBezTo>
                <a:cubicBezTo>
                  <a:pt x="2701014" y="3776935"/>
                  <a:pt x="2305140" y="3742266"/>
                  <a:pt x="2135428" y="3779520"/>
                </a:cubicBezTo>
                <a:cubicBezTo>
                  <a:pt x="1965716" y="3816774"/>
                  <a:pt x="1705025" y="3796654"/>
                  <a:pt x="1584350" y="3779520"/>
                </a:cubicBezTo>
                <a:cubicBezTo>
                  <a:pt x="1463675" y="3762386"/>
                  <a:pt x="1104845" y="3754387"/>
                  <a:pt x="895502" y="3779520"/>
                </a:cubicBezTo>
                <a:cubicBezTo>
                  <a:pt x="686159" y="3804653"/>
                  <a:pt x="183608" y="3740683"/>
                  <a:pt x="0" y="3779520"/>
                </a:cubicBezTo>
                <a:cubicBezTo>
                  <a:pt x="-19118" y="3628604"/>
                  <a:pt x="-10856" y="3456467"/>
                  <a:pt x="0" y="3262986"/>
                </a:cubicBezTo>
                <a:cubicBezTo>
                  <a:pt x="10856" y="3069505"/>
                  <a:pt x="-4511" y="2875547"/>
                  <a:pt x="0" y="2633066"/>
                </a:cubicBezTo>
                <a:cubicBezTo>
                  <a:pt x="4511" y="2390585"/>
                  <a:pt x="-17556" y="2299473"/>
                  <a:pt x="0" y="2116531"/>
                </a:cubicBezTo>
                <a:cubicBezTo>
                  <a:pt x="17556" y="1933589"/>
                  <a:pt x="-21270" y="1624575"/>
                  <a:pt x="0" y="1448816"/>
                </a:cubicBezTo>
                <a:cubicBezTo>
                  <a:pt x="21270" y="1273058"/>
                  <a:pt x="26820" y="1009867"/>
                  <a:pt x="0" y="781101"/>
                </a:cubicBezTo>
                <a:cubicBezTo>
                  <a:pt x="-26820" y="552336"/>
                  <a:pt x="18902" y="323732"/>
                  <a:pt x="0" y="0"/>
                </a:cubicBezTo>
                <a:close/>
              </a:path>
            </a:pathLst>
          </a:custGeom>
          <a:ln>
            <a:noFill/>
            <a:extLst>
              <a:ext uri="{C807C97D-BFC1-408E-A445-0C87EB9F89A2}">
                <ask:lineSketchStyleProps xmlns:ask="http://schemas.microsoft.com/office/drawing/2018/sketchyshapes" sd="4223295974">
                  <ask:type>
                    <ask:lineSketchFreehand/>
                  </ask:type>
                </ask:lineSketchStyleProps>
              </a:ext>
            </a:extLst>
          </a:ln>
          <a:effectLst>
            <a:glow rad="101600">
              <a:srgbClr val="CC0066">
                <a:alpha val="60000"/>
              </a:srgbClr>
            </a:glow>
          </a:effectLst>
        </p:spPr>
        <p:txBody>
          <a:bodyPr>
            <a:normAutofit/>
          </a:bodyPr>
          <a:lstStyle/>
          <a:p>
            <a:pPr marL="0" indent="0" algn="ctr">
              <a:buNone/>
            </a:pPr>
            <a:r>
              <a:rPr lang="hu-HU" sz="2800" b="1" dirty="0">
                <a:solidFill>
                  <a:srgbClr val="CC0066"/>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WARUM IST DAS WICHTIG?</a:t>
            </a:r>
            <a:endParaRPr lang="hu-HU" sz="2800" dirty="0">
              <a:solidFill>
                <a:srgbClr val="CC0066"/>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just">
              <a:lnSpc>
                <a:spcPct val="150000"/>
              </a:lnSpc>
              <a:buClr>
                <a:srgbClr val="CC0066"/>
              </a:buClr>
              <a:buFont typeface="Wingdings" panose="05000000000000000000" pitchFamily="2" charset="2"/>
              <a:buChar char="ü"/>
            </a:pPr>
            <a:r>
              <a:rPr lang="hu-HU" sz="2400" dirty="0">
                <a:solidFill>
                  <a:srgbClr val="CC0066"/>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Große</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Unterschiede</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zwischen</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Arm</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und Reich</a:t>
            </a:r>
          </a:p>
          <a:p>
            <a:pPr algn="just">
              <a:lnSpc>
                <a:spcPct val="150000"/>
              </a:lnSpc>
              <a:buClr>
                <a:srgbClr val="CC0066"/>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Diskriminierung</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aufgrund</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von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Herkunft</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Geschlecht</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oder</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Religion</a:t>
            </a:r>
          </a:p>
          <a:p>
            <a:pPr algn="just">
              <a:lnSpc>
                <a:spcPct val="150000"/>
              </a:lnSpc>
              <a:buClr>
                <a:srgbClr val="CC0066"/>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Ungleichheit</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kann</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zu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Konflikten</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führen</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just">
              <a:lnSpc>
                <a:spcPct val="150000"/>
              </a:lnSpc>
              <a:buClr>
                <a:srgbClr val="CC0066"/>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Vielfalt</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macht</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die</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Gesellschaft</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stärker</a:t>
            </a:r>
            <a:endParaRPr lang="hu-HU" sz="2400" dirty="0">
              <a:solidFill>
                <a:srgbClr val="CC0066"/>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13" name="Téglalap 12">
            <a:extLst>
              <a:ext uri="{FF2B5EF4-FFF2-40B4-BE49-F238E27FC236}">
                <a16:creationId xmlns:a16="http://schemas.microsoft.com/office/drawing/2014/main" id="{72107FE4-04EA-DE24-8CFD-9A19338B3170}"/>
              </a:ext>
            </a:extLst>
          </p:cNvPr>
          <p:cNvSpPr/>
          <p:nvPr/>
        </p:nvSpPr>
        <p:spPr>
          <a:xfrm>
            <a:off x="4071475" y="5577840"/>
            <a:ext cx="7795404"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u-HU" sz="5400" b="1" cap="none" spc="0" dirty="0" err="1">
                <a:ln/>
                <a:solidFill>
                  <a:srgbClr val="990033"/>
                </a:solidFill>
                <a:effectLst/>
              </a:rPr>
              <a:t>Niemand</a:t>
            </a:r>
            <a:r>
              <a:rPr lang="hu-HU" sz="5400" b="1" cap="none" spc="0" dirty="0">
                <a:ln/>
                <a:solidFill>
                  <a:srgbClr val="990033"/>
                </a:solidFill>
                <a:effectLst/>
              </a:rPr>
              <a:t> </a:t>
            </a:r>
            <a:r>
              <a:rPr lang="hu-HU" sz="5400" b="1" cap="none" spc="0" dirty="0" err="1">
                <a:ln/>
                <a:solidFill>
                  <a:srgbClr val="990033"/>
                </a:solidFill>
                <a:effectLst/>
              </a:rPr>
              <a:t>bleibt</a:t>
            </a:r>
            <a:r>
              <a:rPr lang="hu-HU" sz="5400" b="1" cap="none" spc="0" dirty="0">
                <a:ln/>
                <a:solidFill>
                  <a:srgbClr val="990033"/>
                </a:solidFill>
                <a:effectLst/>
              </a:rPr>
              <a:t> </a:t>
            </a:r>
            <a:r>
              <a:rPr lang="hu-HU" sz="5400" b="1" cap="none" spc="0" dirty="0" err="1">
                <a:ln/>
                <a:solidFill>
                  <a:srgbClr val="990033"/>
                </a:solidFill>
                <a:effectLst/>
              </a:rPr>
              <a:t>zurück</a:t>
            </a:r>
            <a:r>
              <a:rPr lang="hu-HU" sz="5400" b="1" cap="none" spc="0" dirty="0">
                <a:ln/>
                <a:solidFill>
                  <a:srgbClr val="990033"/>
                </a:solidFill>
                <a:effectLst/>
              </a:rPr>
              <a:t>.</a:t>
            </a:r>
          </a:p>
        </p:txBody>
      </p:sp>
      <p:sp>
        <p:nvSpPr>
          <p:cNvPr id="2" name="Élőláb helye 1">
            <a:extLst>
              <a:ext uri="{FF2B5EF4-FFF2-40B4-BE49-F238E27FC236}">
                <a16:creationId xmlns:a16="http://schemas.microsoft.com/office/drawing/2014/main" id="{3EC12782-BF65-9B73-9DFF-5C8FEF0F055D}"/>
              </a:ext>
            </a:extLst>
          </p:cNvPr>
          <p:cNvSpPr>
            <a:spLocks noGrp="1"/>
          </p:cNvSpPr>
          <p:nvPr>
            <p:ph type="ftr" sz="quarter" idx="11"/>
          </p:nvPr>
        </p:nvSpPr>
        <p:spPr>
          <a:xfrm>
            <a:off x="345440" y="6479024"/>
            <a:ext cx="5901189" cy="320040"/>
          </a:xfrm>
        </p:spPr>
        <p:txBody>
          <a:bodyPr/>
          <a:lstStyle/>
          <a:p>
            <a:pPr rtl="0"/>
            <a:r>
              <a:rPr lang="de-DE" sz="1200" noProof="0" dirty="0"/>
              <a:t>ERASMUS+ Nachhaltigkeit macht Schule, Team Ungarn – </a:t>
            </a:r>
            <a:r>
              <a:rPr lang="hu-HU" sz="1200" noProof="0" dirty="0"/>
              <a:t>TLA </a:t>
            </a:r>
            <a:r>
              <a:rPr lang="de-DE" sz="1200" noProof="0" dirty="0"/>
              <a:t>Essen, 09-13. 03. 2026</a:t>
            </a:r>
            <a:endParaRPr lang="en-US" sz="1200" noProof="0" dirty="0"/>
          </a:p>
        </p:txBody>
      </p:sp>
    </p:spTree>
    <p:extLst>
      <p:ext uri="{BB962C8B-B14F-4D97-AF65-F5344CB8AC3E}">
        <p14:creationId xmlns:p14="http://schemas.microsoft.com/office/powerpoint/2010/main" val="3026650030"/>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BDFB9-563D-8243-21DB-F6B0C60A9AF8}"/>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D9EE76E2-6739-713B-3237-4A22FDBFA52F}"/>
              </a:ext>
            </a:extLst>
          </p:cNvPr>
          <p:cNvSpPr>
            <a:spLocks noGrp="1"/>
          </p:cNvSpPr>
          <p:nvPr>
            <p:ph type="title"/>
          </p:nvPr>
        </p:nvSpPr>
        <p:spPr>
          <a:xfrm>
            <a:off x="345440" y="273812"/>
            <a:ext cx="11521440" cy="1188720"/>
          </a:xfrm>
          <a:solidFill>
            <a:srgbClr val="FFC000"/>
          </a:solidFill>
          <a:ln>
            <a:solidFill>
              <a:schemeClr val="accent1">
                <a:lumMod val="75000"/>
              </a:schemeClr>
            </a:solidFill>
          </a:ln>
          <a:effectLst>
            <a:glow rad="139700">
              <a:schemeClr val="accent3">
                <a:satMod val="175000"/>
                <a:alpha val="40000"/>
              </a:schemeClr>
            </a:glow>
          </a:effectLst>
        </p:spPr>
        <p:txBody>
          <a:bodyPr/>
          <a:lstStyle/>
          <a:p>
            <a:r>
              <a:rPr lang="hu-HU" dirty="0" err="1">
                <a:solidFill>
                  <a:schemeClr val="accent5">
                    <a:lumMod val="75000"/>
                  </a:schemeClr>
                </a:solidFill>
                <a:effectLst>
                  <a:outerShdw blurRad="38100" dist="38100" dir="2700000" algn="tl">
                    <a:srgbClr val="000000">
                      <a:alpha val="43137"/>
                    </a:srgbClr>
                  </a:outerShdw>
                </a:effectLst>
                <a:latin typeface="Arial Black" panose="020B0A04020102020204" pitchFamily="34" charset="0"/>
              </a:rPr>
              <a:t>Ziel</a:t>
            </a:r>
            <a:r>
              <a:rPr lang="hu-HU" dirty="0">
                <a:solidFill>
                  <a:schemeClr val="accent5">
                    <a:lumMod val="75000"/>
                  </a:schemeClr>
                </a:solidFill>
                <a:effectLst>
                  <a:outerShdw blurRad="38100" dist="38100" dir="2700000" algn="tl">
                    <a:srgbClr val="000000">
                      <a:alpha val="43137"/>
                    </a:srgbClr>
                  </a:outerShdw>
                </a:effectLst>
                <a:latin typeface="Arial Black" panose="020B0A04020102020204" pitchFamily="34" charset="0"/>
              </a:rPr>
              <a:t> 11 – </a:t>
            </a:r>
            <a:r>
              <a:rPr lang="hu-HU" dirty="0" err="1">
                <a:solidFill>
                  <a:schemeClr val="accent5">
                    <a:lumMod val="75000"/>
                  </a:schemeClr>
                </a:solidFill>
                <a:effectLst>
                  <a:outerShdw blurRad="38100" dist="38100" dir="2700000" algn="tl">
                    <a:srgbClr val="000000">
                      <a:alpha val="43137"/>
                    </a:srgbClr>
                  </a:outerShdw>
                </a:effectLst>
                <a:latin typeface="Arial Black" panose="020B0A04020102020204" pitchFamily="34" charset="0"/>
              </a:rPr>
              <a:t>Nachhaltige</a:t>
            </a:r>
            <a:r>
              <a:rPr lang="hu-HU" dirty="0">
                <a:solidFill>
                  <a:schemeClr val="accent5">
                    <a:lumMod val="75000"/>
                  </a:schemeClr>
                </a:solidFill>
                <a:effectLst>
                  <a:outerShdw blurRad="38100" dist="38100" dir="2700000" algn="tl">
                    <a:srgbClr val="000000">
                      <a:alpha val="43137"/>
                    </a:srgbClr>
                  </a:outerShdw>
                </a:effectLst>
                <a:latin typeface="Arial Black" panose="020B0A04020102020204" pitchFamily="34" charset="0"/>
              </a:rPr>
              <a:t> </a:t>
            </a:r>
            <a:r>
              <a:rPr lang="hu-HU" dirty="0" err="1">
                <a:solidFill>
                  <a:schemeClr val="accent5">
                    <a:lumMod val="75000"/>
                  </a:schemeClr>
                </a:solidFill>
                <a:effectLst>
                  <a:outerShdw blurRad="38100" dist="38100" dir="2700000" algn="tl">
                    <a:srgbClr val="000000">
                      <a:alpha val="43137"/>
                    </a:srgbClr>
                  </a:outerShdw>
                </a:effectLst>
                <a:latin typeface="Arial Black" panose="020B0A04020102020204" pitchFamily="34" charset="0"/>
              </a:rPr>
              <a:t>Städte</a:t>
            </a:r>
            <a:r>
              <a:rPr lang="hu-HU" dirty="0">
                <a:solidFill>
                  <a:schemeClr val="accent5">
                    <a:lumMod val="75000"/>
                  </a:schemeClr>
                </a:solidFill>
                <a:effectLst>
                  <a:outerShdw blurRad="38100" dist="38100" dir="2700000" algn="tl">
                    <a:srgbClr val="000000">
                      <a:alpha val="43137"/>
                    </a:srgbClr>
                  </a:outerShdw>
                </a:effectLst>
                <a:latin typeface="Arial Black" panose="020B0A04020102020204" pitchFamily="34" charset="0"/>
              </a:rPr>
              <a:t> </a:t>
            </a:r>
            <a:br>
              <a:rPr lang="hu-HU" dirty="0">
                <a:solidFill>
                  <a:schemeClr val="accent5">
                    <a:lumMod val="75000"/>
                  </a:schemeClr>
                </a:solidFill>
                <a:effectLst>
                  <a:outerShdw blurRad="38100" dist="38100" dir="2700000" algn="tl">
                    <a:srgbClr val="000000">
                      <a:alpha val="43137"/>
                    </a:srgbClr>
                  </a:outerShdw>
                </a:effectLst>
                <a:latin typeface="Arial Black" panose="020B0A04020102020204" pitchFamily="34" charset="0"/>
              </a:rPr>
            </a:br>
            <a:r>
              <a:rPr lang="hu-HU" dirty="0">
                <a:solidFill>
                  <a:schemeClr val="accent5">
                    <a:lumMod val="75000"/>
                  </a:schemeClr>
                </a:solidFill>
                <a:effectLst>
                  <a:outerShdw blurRad="38100" dist="38100" dir="2700000" algn="tl">
                    <a:srgbClr val="000000">
                      <a:alpha val="43137"/>
                    </a:srgbClr>
                  </a:outerShdw>
                </a:effectLst>
                <a:latin typeface="Arial Black" panose="020B0A04020102020204" pitchFamily="34" charset="0"/>
              </a:rPr>
              <a:t>und </a:t>
            </a:r>
            <a:r>
              <a:rPr lang="hu-HU" dirty="0" err="1">
                <a:solidFill>
                  <a:schemeClr val="accent5">
                    <a:lumMod val="75000"/>
                  </a:schemeClr>
                </a:solidFill>
                <a:effectLst>
                  <a:outerShdw blurRad="38100" dist="38100" dir="2700000" algn="tl">
                    <a:srgbClr val="000000">
                      <a:alpha val="43137"/>
                    </a:srgbClr>
                  </a:outerShdw>
                </a:effectLst>
                <a:latin typeface="Arial Black" panose="020B0A04020102020204" pitchFamily="34" charset="0"/>
              </a:rPr>
              <a:t>gemeinden</a:t>
            </a:r>
            <a:endParaRPr lang="hu-HU" dirty="0">
              <a:solidFill>
                <a:schemeClr val="accent5">
                  <a:lumMod val="75000"/>
                </a:schemeClr>
              </a:solidFill>
              <a:effectLst>
                <a:outerShdw blurRad="38100" dist="38100" dir="2700000" algn="tl">
                  <a:srgbClr val="000000">
                    <a:alpha val="43137"/>
                  </a:srgbClr>
                </a:outerShdw>
              </a:effectLst>
              <a:latin typeface="Arial Black" panose="020B0A04020102020204" pitchFamily="34" charset="0"/>
            </a:endParaRPr>
          </a:p>
        </p:txBody>
      </p:sp>
      <p:pic>
        <p:nvPicPr>
          <p:cNvPr id="6" name="Tartalom helye 5">
            <a:extLst>
              <a:ext uri="{FF2B5EF4-FFF2-40B4-BE49-F238E27FC236}">
                <a16:creationId xmlns:a16="http://schemas.microsoft.com/office/drawing/2014/main" id="{A13D1B41-405E-BB0E-A9C1-5005ADD7AECA}"/>
              </a:ext>
            </a:extLst>
          </p:cNvPr>
          <p:cNvPicPr>
            <a:picLocks noGrp="1" noChangeAspect="1"/>
          </p:cNvPicPr>
          <p:nvPr>
            <p:ph sz="half" idx="1"/>
          </p:nvPr>
        </p:nvPicPr>
        <p:blipFill>
          <a:blip r:embed="rId2">
            <a:extLst>
              <a:ext uri="{837473B0-CC2E-450A-ABE3-18F120FF3D39}">
                <a1611:picAttrSrcUrl xmlns:a1611="http://schemas.microsoft.com/office/drawing/2016/11/main" r:id="rId3"/>
              </a:ext>
            </a:extLst>
          </a:blip>
          <a:srcRect/>
          <a:stretch/>
        </p:blipFill>
        <p:spPr>
          <a:xfrm>
            <a:off x="458346" y="1798320"/>
            <a:ext cx="4529289" cy="4551935"/>
          </a:xfrm>
          <a:prstGeom prst="ellipse">
            <a:avLst/>
          </a:prstGeom>
          <a:ln>
            <a:noFill/>
          </a:ln>
          <a:effectLst>
            <a:outerShdw blurRad="63500" sx="102000" sy="102000" algn="ctr" rotWithShape="0">
              <a:prstClr val="black">
                <a:alpha val="40000"/>
              </a:prstClr>
            </a:outerShdw>
            <a:softEdge rad="112500"/>
          </a:effectLst>
        </p:spPr>
      </p:pic>
      <p:pic>
        <p:nvPicPr>
          <p:cNvPr id="8" name="Tartalom helye 7" descr="Külváros egyszínű kitöltéssel">
            <a:extLst>
              <a:ext uri="{FF2B5EF4-FFF2-40B4-BE49-F238E27FC236}">
                <a16:creationId xmlns:a16="http://schemas.microsoft.com/office/drawing/2014/main" id="{BB92D35B-CF78-8902-F6B1-8A3DD166493D}"/>
              </a:ext>
            </a:extLst>
          </p:cNvPr>
          <p:cNvPicPr>
            <a:picLocks noGrp="1" noChangeAspect="1"/>
          </p:cNvPicPr>
          <p:nvPr>
            <p:ph sz="half" idx="2"/>
          </p:nvPr>
        </p:nvPicPr>
        <p:blipFill>
          <a:blip>
            <a:extLst>
              <a:ext uri="{96DAC541-7B7A-43D3-8B79-37D633B846F1}">
                <asvg:svgBlip xmlns:asvg="http://schemas.microsoft.com/office/drawing/2016/SVG/main" r:embed="rId4"/>
              </a:ext>
            </a:extLst>
          </a:blip>
          <a:stretch>
            <a:fillRect/>
          </a:stretch>
        </p:blipFill>
        <p:spPr>
          <a:xfrm>
            <a:off x="756761" y="410972"/>
            <a:ext cx="914400" cy="914400"/>
          </a:xfrm>
          <a:effectLst>
            <a:outerShdw blurRad="63500" sx="102000" sy="102000" algn="ctr" rotWithShape="0">
              <a:prstClr val="black">
                <a:alpha val="40000"/>
              </a:prstClr>
            </a:outerShdw>
          </a:effectLst>
        </p:spPr>
      </p:pic>
      <p:sp>
        <p:nvSpPr>
          <p:cNvPr id="9" name="Tartalom helye 3">
            <a:extLst>
              <a:ext uri="{FF2B5EF4-FFF2-40B4-BE49-F238E27FC236}">
                <a16:creationId xmlns:a16="http://schemas.microsoft.com/office/drawing/2014/main" id="{E475FFC1-1860-9A0C-460E-1416E7136B5C}"/>
              </a:ext>
            </a:extLst>
          </p:cNvPr>
          <p:cNvSpPr txBox="1">
            <a:spLocks/>
          </p:cNvSpPr>
          <p:nvPr/>
        </p:nvSpPr>
        <p:spPr>
          <a:xfrm>
            <a:off x="5466080" y="1798320"/>
            <a:ext cx="6400801" cy="383032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gn="ctr">
              <a:buFont typeface="Arial" panose="020B0604020202020204" pitchFamily="34" charset="0"/>
              <a:buNone/>
            </a:pPr>
            <a:r>
              <a:rPr lang="hu-HU" sz="2800" b="1" dirty="0">
                <a:solidFill>
                  <a:schemeClr val="accent1">
                    <a:lumMod val="75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WORUM GEHT ES?</a:t>
            </a:r>
          </a:p>
          <a:p>
            <a:pPr algn="just">
              <a:lnSpc>
                <a:spcPct val="150000"/>
              </a:lnSpc>
              <a:buClr>
                <a:schemeClr val="accent1">
                  <a:lumMod val="75000"/>
                </a:schemeClr>
              </a:buClr>
              <a:buFont typeface="Wingdings" panose="05000000000000000000" pitchFamily="2" charset="2"/>
              <a:buChar char="ü"/>
            </a:pP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Bezahlbarer</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Wohnraum</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just">
              <a:lnSpc>
                <a:spcPct val="150000"/>
              </a:lnSpc>
              <a:buClr>
                <a:schemeClr val="accent1">
                  <a:lumMod val="75000"/>
                </a:schemeClr>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Umweltfreundlicher</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Verkehr</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just">
              <a:lnSpc>
                <a:spcPct val="150000"/>
              </a:lnSpc>
              <a:buClr>
                <a:schemeClr val="accent1">
                  <a:lumMod val="75000"/>
                </a:schemeClr>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Mehr</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Grünflächen</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just">
              <a:lnSpc>
                <a:spcPct val="150000"/>
              </a:lnSpc>
              <a:buClr>
                <a:schemeClr val="accent1">
                  <a:lumMod val="75000"/>
                </a:schemeClr>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Weniger</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Luftverschmutzung</a:t>
            </a:r>
            <a:endParaRPr lang="hu-HU" sz="2400" dirty="0">
              <a:solidFill>
                <a:schemeClr val="accent1">
                  <a:lumMod val="75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10" name="Téglalap 9">
            <a:extLst>
              <a:ext uri="{FF2B5EF4-FFF2-40B4-BE49-F238E27FC236}">
                <a16:creationId xmlns:a16="http://schemas.microsoft.com/office/drawing/2014/main" id="{822AA868-881C-1FA6-BAD7-AC33C432FCEB}"/>
              </a:ext>
            </a:extLst>
          </p:cNvPr>
          <p:cNvSpPr/>
          <p:nvPr/>
        </p:nvSpPr>
        <p:spPr>
          <a:xfrm>
            <a:off x="5941214" y="5181383"/>
            <a:ext cx="5450531" cy="1323439"/>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u-HU" sz="4000" b="1" cap="none" spc="0" dirty="0" err="1">
                <a:ln/>
                <a:solidFill>
                  <a:schemeClr val="accent1"/>
                </a:solidFill>
                <a:effectLst/>
              </a:rPr>
              <a:t>Lebenswerte</a:t>
            </a:r>
            <a:r>
              <a:rPr lang="hu-HU" sz="4000" b="1" cap="none" spc="0" dirty="0">
                <a:ln/>
                <a:solidFill>
                  <a:schemeClr val="accent1"/>
                </a:solidFill>
                <a:effectLst/>
              </a:rPr>
              <a:t> </a:t>
            </a:r>
            <a:r>
              <a:rPr lang="hu-HU" sz="4000" b="1" cap="none" spc="0" dirty="0" err="1">
                <a:ln/>
                <a:solidFill>
                  <a:schemeClr val="accent1"/>
                </a:solidFill>
                <a:effectLst/>
              </a:rPr>
              <a:t>Orte</a:t>
            </a:r>
            <a:r>
              <a:rPr lang="hu-HU" sz="4000" b="1" cap="none" spc="0" dirty="0">
                <a:ln/>
                <a:solidFill>
                  <a:schemeClr val="accent1"/>
                </a:solidFill>
                <a:effectLst/>
              </a:rPr>
              <a:t> </a:t>
            </a:r>
          </a:p>
          <a:p>
            <a:pPr algn="ctr"/>
            <a:r>
              <a:rPr lang="hu-HU" sz="4000" b="1" cap="none" spc="0" dirty="0" err="1">
                <a:ln/>
                <a:solidFill>
                  <a:schemeClr val="accent1"/>
                </a:solidFill>
                <a:effectLst/>
              </a:rPr>
              <a:t>für</a:t>
            </a:r>
            <a:r>
              <a:rPr lang="hu-HU" sz="4000" b="1" cap="none" spc="0" dirty="0">
                <a:ln/>
                <a:solidFill>
                  <a:schemeClr val="accent1"/>
                </a:solidFill>
                <a:effectLst/>
              </a:rPr>
              <a:t> </a:t>
            </a:r>
            <a:r>
              <a:rPr lang="hu-HU" sz="4000" b="1" cap="none" spc="0" dirty="0" err="1">
                <a:ln/>
                <a:solidFill>
                  <a:schemeClr val="accent1"/>
                </a:solidFill>
                <a:effectLst/>
              </a:rPr>
              <a:t>alle</a:t>
            </a:r>
            <a:r>
              <a:rPr lang="hu-HU" sz="4000" b="1" cap="none" spc="0" dirty="0">
                <a:ln/>
                <a:solidFill>
                  <a:schemeClr val="accent1"/>
                </a:solidFill>
                <a:effectLst/>
              </a:rPr>
              <a:t> </a:t>
            </a:r>
            <a:r>
              <a:rPr lang="hu-HU" sz="4000" b="1" cap="none" spc="0" dirty="0" err="1">
                <a:ln/>
                <a:solidFill>
                  <a:schemeClr val="accent1"/>
                </a:solidFill>
                <a:effectLst/>
              </a:rPr>
              <a:t>Generationen</a:t>
            </a:r>
            <a:r>
              <a:rPr lang="hu-HU" sz="4000" b="1" cap="none" spc="0" dirty="0">
                <a:ln/>
                <a:solidFill>
                  <a:schemeClr val="accent1"/>
                </a:solidFill>
                <a:effectLst/>
              </a:rPr>
              <a:t>.</a:t>
            </a:r>
          </a:p>
        </p:txBody>
      </p:sp>
      <p:sp>
        <p:nvSpPr>
          <p:cNvPr id="3" name="Élőláb helye 2">
            <a:extLst>
              <a:ext uri="{FF2B5EF4-FFF2-40B4-BE49-F238E27FC236}">
                <a16:creationId xmlns:a16="http://schemas.microsoft.com/office/drawing/2014/main" id="{F4A97EAA-AD58-F7D8-8303-5582A8EDD325}"/>
              </a:ext>
            </a:extLst>
          </p:cNvPr>
          <p:cNvSpPr>
            <a:spLocks noGrp="1"/>
          </p:cNvSpPr>
          <p:nvPr>
            <p:ph type="ftr" sz="quarter" idx="11"/>
          </p:nvPr>
        </p:nvSpPr>
        <p:spPr>
          <a:xfrm>
            <a:off x="345440" y="6468306"/>
            <a:ext cx="5901189" cy="320040"/>
          </a:xfrm>
        </p:spPr>
        <p:txBody>
          <a:bodyPr/>
          <a:lstStyle/>
          <a:p>
            <a:pPr rtl="0"/>
            <a:r>
              <a:rPr lang="de-DE" sz="1200" noProof="0" dirty="0"/>
              <a:t>ERASMUS+ Nachhaltigkeit macht Schule, Team Ungarn – </a:t>
            </a:r>
            <a:r>
              <a:rPr lang="hu-HU" sz="1200" noProof="0" dirty="0"/>
              <a:t>TLA </a:t>
            </a:r>
            <a:r>
              <a:rPr lang="de-DE" sz="1200" noProof="0" dirty="0"/>
              <a:t>Essen, 09-13. 03. 2026</a:t>
            </a:r>
            <a:endParaRPr lang="en-US" sz="1200" noProof="0" dirty="0"/>
          </a:p>
        </p:txBody>
      </p:sp>
    </p:spTree>
    <p:extLst>
      <p:ext uri="{BB962C8B-B14F-4D97-AF65-F5344CB8AC3E}">
        <p14:creationId xmlns:p14="http://schemas.microsoft.com/office/powerpoint/2010/main" val="235363671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D0D49-401B-629F-0066-C843DD3C671D}"/>
            </a:ext>
          </a:extLst>
        </p:cNvPr>
        <p:cNvGrpSpPr/>
        <p:nvPr/>
      </p:nvGrpSpPr>
      <p:grpSpPr>
        <a:xfrm>
          <a:off x="0" y="0"/>
          <a:ext cx="0" cy="0"/>
          <a:chOff x="0" y="0"/>
          <a:chExt cx="0" cy="0"/>
        </a:xfrm>
      </p:grpSpPr>
      <p:pic>
        <p:nvPicPr>
          <p:cNvPr id="8" name="Tartalom helye 7" descr="A képen ég, zöld, szélmalom, kültéri látható">
            <a:extLst>
              <a:ext uri="{FF2B5EF4-FFF2-40B4-BE49-F238E27FC236}">
                <a16:creationId xmlns:a16="http://schemas.microsoft.com/office/drawing/2014/main" id="{0B7F145E-8DE9-04B0-3D89-386AD68A366B}"/>
              </a:ext>
            </a:extLst>
          </p:cNvPr>
          <p:cNvPicPr>
            <a:picLocks noGrp="1" noChangeAspect="1"/>
          </p:cNvPicPr>
          <p:nvPr>
            <p:ph sz="half" idx="1"/>
          </p:nvPr>
        </p:nvPicPr>
        <p:blipFill>
          <a:blip r:embed="rId2">
            <a:extLst>
              <a:ext uri="{837473B0-CC2E-450A-ABE3-18F120FF3D39}">
                <a1611:picAttrSrcUrl xmlns:a1611="http://schemas.microsoft.com/office/drawing/2016/11/main" r:id="rId3"/>
              </a:ext>
            </a:extLst>
          </a:blip>
          <a:stretch>
            <a:fillRect/>
          </a:stretch>
        </p:blipFill>
        <p:spPr>
          <a:xfrm>
            <a:off x="345440" y="2160900"/>
            <a:ext cx="4950460" cy="3230881"/>
          </a:xfrm>
          <a:prstGeom prst="rect">
            <a:avLst/>
          </a:prstGeom>
          <a:ln>
            <a:noFill/>
          </a:ln>
          <a:effectLst>
            <a:outerShdw blurRad="190500" algn="tl" rotWithShape="0">
              <a:srgbClr val="000000">
                <a:alpha val="70000"/>
              </a:srgbClr>
            </a:outerShdw>
          </a:effectLst>
        </p:spPr>
      </p:pic>
      <p:sp>
        <p:nvSpPr>
          <p:cNvPr id="4" name="Tartalom helye 3">
            <a:extLst>
              <a:ext uri="{FF2B5EF4-FFF2-40B4-BE49-F238E27FC236}">
                <a16:creationId xmlns:a16="http://schemas.microsoft.com/office/drawing/2014/main" id="{1AF789C1-7C89-E983-098E-9E98435EECE8}"/>
              </a:ext>
            </a:extLst>
          </p:cNvPr>
          <p:cNvSpPr>
            <a:spLocks noGrp="1"/>
          </p:cNvSpPr>
          <p:nvPr>
            <p:ph sz="half" idx="2"/>
          </p:nvPr>
        </p:nvSpPr>
        <p:spPr>
          <a:xfrm>
            <a:off x="5466080" y="1798320"/>
            <a:ext cx="6400801" cy="3931920"/>
          </a:xfrm>
        </p:spPr>
        <p:txBody>
          <a:bodyPr>
            <a:normAutofit/>
          </a:bodyPr>
          <a:lstStyle/>
          <a:p>
            <a:pPr marL="0" indent="0" algn="ctr">
              <a:buNone/>
            </a:pPr>
            <a:r>
              <a:rPr lang="hu-HU" sz="2800" b="1" dirty="0">
                <a:solidFill>
                  <a:schemeClr val="accent1">
                    <a:lumMod val="75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WARUM IST DAS WICHTIG?</a:t>
            </a:r>
          </a:p>
          <a:p>
            <a:pPr algn="just">
              <a:buClr>
                <a:schemeClr val="accent1">
                  <a:lumMod val="75000"/>
                </a:schemeClr>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Über</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die</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Hälfte</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der</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Weltbevölkerung</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lebt</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in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Städten</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just">
              <a:buClr>
                <a:schemeClr val="accent1">
                  <a:lumMod val="75000"/>
                </a:schemeClr>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Städte</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verursachen</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viele</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CO2-Emissionen</a:t>
            </a:r>
          </a:p>
          <a:p>
            <a:pPr algn="just">
              <a:buClr>
                <a:schemeClr val="accent1">
                  <a:lumMod val="75000"/>
                </a:schemeClr>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Verkehrsprobleme</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und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Luftverschmutzung</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just">
              <a:buClr>
                <a:schemeClr val="accent1">
                  <a:lumMod val="75000"/>
                </a:schemeClr>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Klimafreundliche</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Städte</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verbessern</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die</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Lebensqualität</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just">
              <a:buClr>
                <a:schemeClr val="accent1">
                  <a:lumMod val="75000"/>
                </a:schemeClr>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Nachhaltige</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Stadtplanung</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schützt</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die</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Umwelt</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5" name="Cím 1">
            <a:extLst>
              <a:ext uri="{FF2B5EF4-FFF2-40B4-BE49-F238E27FC236}">
                <a16:creationId xmlns:a16="http://schemas.microsoft.com/office/drawing/2014/main" id="{38942D8A-1D80-E46E-6E92-96AEA5349941}"/>
              </a:ext>
            </a:extLst>
          </p:cNvPr>
          <p:cNvSpPr>
            <a:spLocks noGrp="1"/>
          </p:cNvSpPr>
          <p:nvPr>
            <p:ph type="title"/>
          </p:nvPr>
        </p:nvSpPr>
        <p:spPr>
          <a:xfrm>
            <a:off x="345440" y="273812"/>
            <a:ext cx="11521440" cy="1188720"/>
          </a:xfrm>
          <a:solidFill>
            <a:srgbClr val="FFC000"/>
          </a:solidFill>
          <a:ln>
            <a:solidFill>
              <a:schemeClr val="accent1">
                <a:lumMod val="75000"/>
              </a:schemeClr>
            </a:solidFill>
          </a:ln>
          <a:effectLst>
            <a:glow rad="139700">
              <a:schemeClr val="accent3">
                <a:satMod val="175000"/>
                <a:alpha val="40000"/>
              </a:schemeClr>
            </a:glow>
          </a:effectLst>
        </p:spPr>
        <p:txBody>
          <a:bodyPr/>
          <a:lstStyle/>
          <a:p>
            <a:r>
              <a:rPr lang="hu-HU" dirty="0" err="1">
                <a:solidFill>
                  <a:schemeClr val="accent5">
                    <a:lumMod val="75000"/>
                  </a:schemeClr>
                </a:solidFill>
                <a:effectLst>
                  <a:outerShdw blurRad="38100" dist="38100" dir="2700000" algn="tl">
                    <a:srgbClr val="000000">
                      <a:alpha val="43137"/>
                    </a:srgbClr>
                  </a:outerShdw>
                </a:effectLst>
                <a:latin typeface="Arial Black" panose="020B0A04020102020204" pitchFamily="34" charset="0"/>
              </a:rPr>
              <a:t>Ziel</a:t>
            </a:r>
            <a:r>
              <a:rPr lang="hu-HU" dirty="0">
                <a:solidFill>
                  <a:schemeClr val="accent5">
                    <a:lumMod val="75000"/>
                  </a:schemeClr>
                </a:solidFill>
                <a:effectLst>
                  <a:outerShdw blurRad="38100" dist="38100" dir="2700000" algn="tl">
                    <a:srgbClr val="000000">
                      <a:alpha val="43137"/>
                    </a:srgbClr>
                  </a:outerShdw>
                </a:effectLst>
                <a:latin typeface="Arial Black" panose="020B0A04020102020204" pitchFamily="34" charset="0"/>
              </a:rPr>
              <a:t> 11 – </a:t>
            </a:r>
            <a:r>
              <a:rPr lang="hu-HU" dirty="0" err="1">
                <a:solidFill>
                  <a:schemeClr val="accent5">
                    <a:lumMod val="75000"/>
                  </a:schemeClr>
                </a:solidFill>
                <a:effectLst>
                  <a:outerShdw blurRad="38100" dist="38100" dir="2700000" algn="tl">
                    <a:srgbClr val="000000">
                      <a:alpha val="43137"/>
                    </a:srgbClr>
                  </a:outerShdw>
                </a:effectLst>
                <a:latin typeface="Arial Black" panose="020B0A04020102020204" pitchFamily="34" charset="0"/>
              </a:rPr>
              <a:t>Nachhaltige</a:t>
            </a:r>
            <a:r>
              <a:rPr lang="hu-HU" dirty="0">
                <a:solidFill>
                  <a:schemeClr val="accent5">
                    <a:lumMod val="75000"/>
                  </a:schemeClr>
                </a:solidFill>
                <a:effectLst>
                  <a:outerShdw blurRad="38100" dist="38100" dir="2700000" algn="tl">
                    <a:srgbClr val="000000">
                      <a:alpha val="43137"/>
                    </a:srgbClr>
                  </a:outerShdw>
                </a:effectLst>
                <a:latin typeface="Arial Black" panose="020B0A04020102020204" pitchFamily="34" charset="0"/>
              </a:rPr>
              <a:t> </a:t>
            </a:r>
            <a:r>
              <a:rPr lang="hu-HU" dirty="0" err="1">
                <a:solidFill>
                  <a:schemeClr val="accent5">
                    <a:lumMod val="75000"/>
                  </a:schemeClr>
                </a:solidFill>
                <a:effectLst>
                  <a:outerShdw blurRad="38100" dist="38100" dir="2700000" algn="tl">
                    <a:srgbClr val="000000">
                      <a:alpha val="43137"/>
                    </a:srgbClr>
                  </a:outerShdw>
                </a:effectLst>
                <a:latin typeface="Arial Black" panose="020B0A04020102020204" pitchFamily="34" charset="0"/>
              </a:rPr>
              <a:t>Städte</a:t>
            </a:r>
            <a:r>
              <a:rPr lang="hu-HU" dirty="0">
                <a:solidFill>
                  <a:schemeClr val="accent5">
                    <a:lumMod val="75000"/>
                  </a:schemeClr>
                </a:solidFill>
                <a:effectLst>
                  <a:outerShdw blurRad="38100" dist="38100" dir="2700000" algn="tl">
                    <a:srgbClr val="000000">
                      <a:alpha val="43137"/>
                    </a:srgbClr>
                  </a:outerShdw>
                </a:effectLst>
                <a:latin typeface="Arial Black" panose="020B0A04020102020204" pitchFamily="34" charset="0"/>
              </a:rPr>
              <a:t> </a:t>
            </a:r>
            <a:br>
              <a:rPr lang="hu-HU" dirty="0">
                <a:solidFill>
                  <a:schemeClr val="accent5">
                    <a:lumMod val="75000"/>
                  </a:schemeClr>
                </a:solidFill>
                <a:effectLst>
                  <a:outerShdw blurRad="38100" dist="38100" dir="2700000" algn="tl">
                    <a:srgbClr val="000000">
                      <a:alpha val="43137"/>
                    </a:srgbClr>
                  </a:outerShdw>
                </a:effectLst>
                <a:latin typeface="Arial Black" panose="020B0A04020102020204" pitchFamily="34" charset="0"/>
              </a:rPr>
            </a:br>
            <a:r>
              <a:rPr lang="hu-HU" dirty="0">
                <a:solidFill>
                  <a:schemeClr val="accent5">
                    <a:lumMod val="75000"/>
                  </a:schemeClr>
                </a:solidFill>
                <a:effectLst>
                  <a:outerShdw blurRad="38100" dist="38100" dir="2700000" algn="tl">
                    <a:srgbClr val="000000">
                      <a:alpha val="43137"/>
                    </a:srgbClr>
                  </a:outerShdw>
                </a:effectLst>
                <a:latin typeface="Arial Black" panose="020B0A04020102020204" pitchFamily="34" charset="0"/>
              </a:rPr>
              <a:t>und </a:t>
            </a:r>
            <a:r>
              <a:rPr lang="hu-HU" dirty="0" err="1">
                <a:solidFill>
                  <a:schemeClr val="accent5">
                    <a:lumMod val="75000"/>
                  </a:schemeClr>
                </a:solidFill>
                <a:effectLst>
                  <a:outerShdw blurRad="38100" dist="38100" dir="2700000" algn="tl">
                    <a:srgbClr val="000000">
                      <a:alpha val="43137"/>
                    </a:srgbClr>
                  </a:outerShdw>
                </a:effectLst>
                <a:latin typeface="Arial Black" panose="020B0A04020102020204" pitchFamily="34" charset="0"/>
              </a:rPr>
              <a:t>gemeinden</a:t>
            </a:r>
            <a:endParaRPr lang="hu-HU" dirty="0">
              <a:solidFill>
                <a:schemeClr val="accent5">
                  <a:lumMod val="75000"/>
                </a:schemeClr>
              </a:solidFill>
              <a:effectLst>
                <a:outerShdw blurRad="38100" dist="38100" dir="2700000" algn="tl">
                  <a:srgbClr val="000000">
                    <a:alpha val="43137"/>
                  </a:srgbClr>
                </a:outerShdw>
              </a:effectLst>
              <a:latin typeface="Arial Black" panose="020B0A04020102020204" pitchFamily="34" charset="0"/>
            </a:endParaRPr>
          </a:p>
        </p:txBody>
      </p:sp>
      <p:pic>
        <p:nvPicPr>
          <p:cNvPr id="6" name="Tartalom helye 7" descr="Külváros egyszínű kitöltéssel">
            <a:extLst>
              <a:ext uri="{FF2B5EF4-FFF2-40B4-BE49-F238E27FC236}">
                <a16:creationId xmlns:a16="http://schemas.microsoft.com/office/drawing/2014/main" id="{FA13C36A-0694-9A61-157D-1979E143D14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6761" y="410972"/>
            <a:ext cx="914400" cy="914400"/>
          </a:xfrm>
          <a:prstGeom prst="rect">
            <a:avLst/>
          </a:prstGeom>
          <a:effectLst>
            <a:outerShdw blurRad="63500" sx="102000" sy="102000" algn="ctr" rotWithShape="0">
              <a:prstClr val="black">
                <a:alpha val="40000"/>
              </a:prstClr>
            </a:outerShdw>
          </a:effectLst>
        </p:spPr>
      </p:pic>
      <p:sp>
        <p:nvSpPr>
          <p:cNvPr id="9" name="Szövegdoboz 8">
            <a:extLst>
              <a:ext uri="{FF2B5EF4-FFF2-40B4-BE49-F238E27FC236}">
                <a16:creationId xmlns:a16="http://schemas.microsoft.com/office/drawing/2014/main" id="{C5B63C7F-96B4-CCCD-F102-353CF908A090}"/>
              </a:ext>
            </a:extLst>
          </p:cNvPr>
          <p:cNvSpPr txBox="1"/>
          <p:nvPr/>
        </p:nvSpPr>
        <p:spPr>
          <a:xfrm>
            <a:off x="345440" y="5391781"/>
            <a:ext cx="4950460" cy="230832"/>
          </a:xfrm>
          <a:prstGeom prst="rect">
            <a:avLst/>
          </a:prstGeom>
          <a:noFill/>
        </p:spPr>
        <p:txBody>
          <a:bodyPr wrap="square" rtlCol="0">
            <a:spAutoFit/>
          </a:bodyPr>
          <a:lstStyle/>
          <a:p>
            <a:r>
              <a:rPr lang="hu-HU" sz="900" dirty="0"/>
              <a:t>Cím: </a:t>
            </a:r>
            <a:r>
              <a:rPr lang="hu-HU" sz="900" dirty="0">
                <a:hlinkClick r:id="rId3" tooltip="https://ourfiniteworld.com/2019/10/02/understanding-why-the-green-new-deal-wont-really-work/comment-page-2/"/>
              </a:rPr>
              <a:t>Fénykép</a:t>
            </a:r>
            <a:r>
              <a:rPr lang="hu-HU" sz="900" dirty="0"/>
              <a:t>, készítette: Ismeretlen a készítő, licenc: </a:t>
            </a:r>
            <a:r>
              <a:rPr lang="hu-HU" sz="900" dirty="0">
                <a:hlinkClick r:id="rId5" tooltip="https://creativecommons.org/licenses/by-nc/3.0/"/>
              </a:rPr>
              <a:t>CC BY-NC</a:t>
            </a:r>
            <a:endParaRPr lang="hu-HU" sz="900" dirty="0"/>
          </a:p>
        </p:txBody>
      </p:sp>
      <p:sp>
        <p:nvSpPr>
          <p:cNvPr id="10" name="Téglalap 9">
            <a:extLst>
              <a:ext uri="{FF2B5EF4-FFF2-40B4-BE49-F238E27FC236}">
                <a16:creationId xmlns:a16="http://schemas.microsoft.com/office/drawing/2014/main" id="{8BDDE480-095F-A602-A166-E37210D3E5F8}"/>
              </a:ext>
            </a:extLst>
          </p:cNvPr>
          <p:cNvSpPr/>
          <p:nvPr/>
        </p:nvSpPr>
        <p:spPr>
          <a:xfrm>
            <a:off x="1891416" y="5766983"/>
            <a:ext cx="8429488" cy="646331"/>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u-HU" sz="3600" b="1" cap="none" spc="0" dirty="0" err="1">
                <a:ln/>
                <a:solidFill>
                  <a:schemeClr val="accent1"/>
                </a:solidFill>
                <a:effectLst/>
              </a:rPr>
              <a:t>Grüne</a:t>
            </a:r>
            <a:r>
              <a:rPr lang="hu-HU" sz="3600" b="1" cap="none" spc="0" dirty="0">
                <a:ln/>
                <a:solidFill>
                  <a:schemeClr val="accent1"/>
                </a:solidFill>
                <a:effectLst/>
              </a:rPr>
              <a:t> </a:t>
            </a:r>
            <a:r>
              <a:rPr lang="hu-HU" sz="3600" b="1" cap="none" spc="0" dirty="0" err="1">
                <a:ln/>
                <a:solidFill>
                  <a:schemeClr val="accent1"/>
                </a:solidFill>
                <a:effectLst/>
              </a:rPr>
              <a:t>Städte</a:t>
            </a:r>
            <a:r>
              <a:rPr lang="hu-HU" sz="3600" b="1" cap="none" spc="0" dirty="0">
                <a:ln/>
                <a:solidFill>
                  <a:schemeClr val="accent1"/>
                </a:solidFill>
                <a:effectLst/>
              </a:rPr>
              <a:t>, </a:t>
            </a:r>
            <a:r>
              <a:rPr lang="hu-HU" sz="3600" b="1" cap="none" spc="0" dirty="0" err="1">
                <a:ln/>
                <a:solidFill>
                  <a:schemeClr val="accent1"/>
                </a:solidFill>
                <a:effectLst/>
              </a:rPr>
              <a:t>starke</a:t>
            </a:r>
            <a:r>
              <a:rPr lang="hu-HU" sz="3600" b="1" cap="none" spc="0" dirty="0">
                <a:ln/>
                <a:solidFill>
                  <a:schemeClr val="accent1"/>
                </a:solidFill>
                <a:effectLst/>
              </a:rPr>
              <a:t> </a:t>
            </a:r>
            <a:r>
              <a:rPr lang="hu-HU" sz="3600" b="1" cap="none" spc="0" dirty="0" err="1">
                <a:ln/>
                <a:solidFill>
                  <a:schemeClr val="accent1"/>
                </a:solidFill>
                <a:effectLst/>
              </a:rPr>
              <a:t>Gemeinschaften</a:t>
            </a:r>
            <a:r>
              <a:rPr lang="hu-HU" sz="3600" b="1" cap="none" spc="0" dirty="0">
                <a:ln/>
                <a:solidFill>
                  <a:schemeClr val="accent1"/>
                </a:solidFill>
                <a:effectLst/>
              </a:rPr>
              <a:t>.</a:t>
            </a:r>
          </a:p>
        </p:txBody>
      </p:sp>
      <p:sp>
        <p:nvSpPr>
          <p:cNvPr id="2" name="Élőláb helye 1">
            <a:extLst>
              <a:ext uri="{FF2B5EF4-FFF2-40B4-BE49-F238E27FC236}">
                <a16:creationId xmlns:a16="http://schemas.microsoft.com/office/drawing/2014/main" id="{B4221D08-341D-77A9-BB72-7D5AF2431CD1}"/>
              </a:ext>
            </a:extLst>
          </p:cNvPr>
          <p:cNvSpPr>
            <a:spLocks noGrp="1"/>
          </p:cNvSpPr>
          <p:nvPr>
            <p:ph type="ftr" sz="quarter" idx="11"/>
          </p:nvPr>
        </p:nvSpPr>
        <p:spPr>
          <a:xfrm>
            <a:off x="345440" y="6471809"/>
            <a:ext cx="5901189" cy="320040"/>
          </a:xfrm>
        </p:spPr>
        <p:txBody>
          <a:bodyPr/>
          <a:lstStyle/>
          <a:p>
            <a:pPr rtl="0"/>
            <a:r>
              <a:rPr lang="de-DE" sz="1200" noProof="0" dirty="0"/>
              <a:t>ERASMUS+ Nachhaltigkeit macht Schule, Team Ungarn – </a:t>
            </a:r>
            <a:r>
              <a:rPr lang="hu-HU" sz="1200" noProof="0" dirty="0"/>
              <a:t>TLA </a:t>
            </a:r>
            <a:r>
              <a:rPr lang="de-DE" sz="1200" noProof="0" dirty="0"/>
              <a:t>Essen, 09-13. 03. 2026</a:t>
            </a:r>
            <a:endParaRPr lang="en-US" sz="1200" noProof="0" dirty="0"/>
          </a:p>
        </p:txBody>
      </p:sp>
    </p:spTree>
    <p:extLst>
      <p:ext uri="{BB962C8B-B14F-4D97-AF65-F5344CB8AC3E}">
        <p14:creationId xmlns:p14="http://schemas.microsoft.com/office/powerpoint/2010/main" val="228481088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4A3F6-67E6-B701-9043-0B36CD090432}"/>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9D9ECD2C-B007-D438-D4D4-886BA51B30C4}"/>
              </a:ext>
            </a:extLst>
          </p:cNvPr>
          <p:cNvSpPr>
            <a:spLocks noGrp="1"/>
          </p:cNvSpPr>
          <p:nvPr>
            <p:ph type="title"/>
          </p:nvPr>
        </p:nvSpPr>
        <p:spPr>
          <a:xfrm>
            <a:off x="345440" y="273812"/>
            <a:ext cx="11521440" cy="1188720"/>
          </a:xfrm>
          <a:solidFill>
            <a:schemeClr val="accent1">
              <a:lumMod val="75000"/>
            </a:schemeClr>
          </a:solidFill>
          <a:ln>
            <a:solidFill>
              <a:schemeClr val="accent1">
                <a:lumMod val="50000"/>
              </a:schemeClr>
            </a:solidFill>
          </a:ln>
          <a:effectLst>
            <a:glow rad="101600">
              <a:schemeClr val="accent3">
                <a:lumMod val="50000"/>
                <a:alpha val="60000"/>
              </a:schemeClr>
            </a:glow>
          </a:effectLst>
        </p:spPr>
        <p:txBody>
          <a:bodyPr/>
          <a:lstStyle/>
          <a:p>
            <a:r>
              <a:rPr lang="hu-HU" b="1" dirty="0" err="1">
                <a:solidFill>
                  <a:schemeClr val="bg1"/>
                </a:solidFill>
                <a:effectLst>
                  <a:outerShdw blurRad="38100" dist="38100" dir="2700000" algn="tl">
                    <a:srgbClr val="000000">
                      <a:alpha val="43137"/>
                    </a:srgbClr>
                  </a:outerShdw>
                </a:effectLst>
                <a:latin typeface="Arial Black" panose="020B0A04020102020204" pitchFamily="34" charset="0"/>
              </a:rPr>
              <a:t>Ziel</a:t>
            </a:r>
            <a:r>
              <a:rPr lang="hu-HU" b="1" dirty="0">
                <a:solidFill>
                  <a:schemeClr val="bg1"/>
                </a:solidFill>
                <a:effectLst>
                  <a:outerShdw blurRad="38100" dist="38100" dir="2700000" algn="tl">
                    <a:srgbClr val="000000">
                      <a:alpha val="43137"/>
                    </a:srgbClr>
                  </a:outerShdw>
                </a:effectLst>
                <a:latin typeface="Arial Black" panose="020B0A04020102020204" pitchFamily="34" charset="0"/>
              </a:rPr>
              <a:t> 12 – </a:t>
            </a:r>
            <a:r>
              <a:rPr lang="hu-HU" b="1" dirty="0" err="1">
                <a:solidFill>
                  <a:schemeClr val="bg1"/>
                </a:solidFill>
                <a:effectLst>
                  <a:outerShdw blurRad="38100" dist="38100" dir="2700000" algn="tl">
                    <a:srgbClr val="000000">
                      <a:alpha val="43137"/>
                    </a:srgbClr>
                  </a:outerShdw>
                </a:effectLst>
                <a:latin typeface="Arial Black" panose="020B0A04020102020204" pitchFamily="34" charset="0"/>
              </a:rPr>
              <a:t>Nachhaltiger</a:t>
            </a:r>
            <a:r>
              <a:rPr lang="hu-HU" b="1"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hu-HU" b="1" dirty="0" err="1">
                <a:solidFill>
                  <a:schemeClr val="bg1"/>
                </a:solidFill>
                <a:effectLst>
                  <a:outerShdw blurRad="38100" dist="38100" dir="2700000" algn="tl">
                    <a:srgbClr val="000000">
                      <a:alpha val="43137"/>
                    </a:srgbClr>
                  </a:outerShdw>
                </a:effectLst>
                <a:latin typeface="Arial Black" panose="020B0A04020102020204" pitchFamily="34" charset="0"/>
              </a:rPr>
              <a:t>Konsum</a:t>
            </a:r>
            <a:r>
              <a:rPr lang="hu-HU" b="1" dirty="0">
                <a:solidFill>
                  <a:schemeClr val="bg1"/>
                </a:solidFill>
                <a:effectLst>
                  <a:outerShdw blurRad="38100" dist="38100" dir="2700000" algn="tl">
                    <a:srgbClr val="000000">
                      <a:alpha val="43137"/>
                    </a:srgbClr>
                  </a:outerShdw>
                </a:effectLst>
                <a:latin typeface="Arial Black" panose="020B0A04020102020204" pitchFamily="34" charset="0"/>
              </a:rPr>
              <a:t> und </a:t>
            </a:r>
            <a:r>
              <a:rPr lang="hu-HU" b="1" dirty="0" err="1">
                <a:solidFill>
                  <a:schemeClr val="bg1"/>
                </a:solidFill>
                <a:effectLst>
                  <a:outerShdw blurRad="38100" dist="38100" dir="2700000" algn="tl">
                    <a:srgbClr val="000000">
                      <a:alpha val="43137"/>
                    </a:srgbClr>
                  </a:outerShdw>
                </a:effectLst>
                <a:latin typeface="Arial Black" panose="020B0A04020102020204" pitchFamily="34" charset="0"/>
              </a:rPr>
              <a:t>Produktion</a:t>
            </a:r>
            <a:endParaRPr lang="hu-HU" b="1"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pic>
        <p:nvPicPr>
          <p:cNvPr id="6" name="Tartalom helye 5" descr="A képen szöveg, kör, CD, embléma látható&#10;&#10;Előfordulhat, hogy az AI által létrehozott tartalom helytelen.">
            <a:extLst>
              <a:ext uri="{FF2B5EF4-FFF2-40B4-BE49-F238E27FC236}">
                <a16:creationId xmlns:a16="http://schemas.microsoft.com/office/drawing/2014/main" id="{2822EBB3-0AEF-9955-E025-52AC85ECD42A}"/>
              </a:ext>
            </a:extLst>
          </p:cNvPr>
          <p:cNvPicPr>
            <a:picLocks noGrp="1" noChangeAspect="1"/>
          </p:cNvPicPr>
          <p:nvPr>
            <p:ph sz="half" idx="1"/>
          </p:nvPr>
        </p:nvPicPr>
        <p:blipFill>
          <a:blip r:embed="rId2">
            <a:extLst>
              <a:ext uri="{837473B0-CC2E-450A-ABE3-18F120FF3D39}">
                <a1611:picAttrSrcUrl xmlns:a1611="http://schemas.microsoft.com/office/drawing/2016/11/main" r:id="rId3"/>
              </a:ext>
            </a:extLst>
          </a:blip>
          <a:stretch>
            <a:fillRect/>
          </a:stretch>
        </p:blipFill>
        <p:spPr>
          <a:xfrm>
            <a:off x="345440" y="1879955"/>
            <a:ext cx="4251690" cy="4256087"/>
          </a:xfrm>
        </p:spPr>
      </p:pic>
      <p:sp>
        <p:nvSpPr>
          <p:cNvPr id="4" name="Tartalom helye 3">
            <a:extLst>
              <a:ext uri="{FF2B5EF4-FFF2-40B4-BE49-F238E27FC236}">
                <a16:creationId xmlns:a16="http://schemas.microsoft.com/office/drawing/2014/main" id="{7D618FCE-7ECF-0ED5-0C1C-621D4260048F}"/>
              </a:ext>
            </a:extLst>
          </p:cNvPr>
          <p:cNvSpPr>
            <a:spLocks noGrp="1"/>
          </p:cNvSpPr>
          <p:nvPr>
            <p:ph sz="half" idx="2"/>
          </p:nvPr>
        </p:nvSpPr>
        <p:spPr>
          <a:xfrm>
            <a:off x="4914899" y="1920595"/>
            <a:ext cx="6951981" cy="3210560"/>
          </a:xfrm>
        </p:spPr>
        <p:txBody>
          <a:bodyPr>
            <a:normAutofit/>
          </a:bodyPr>
          <a:lstStyle/>
          <a:p>
            <a:pPr marL="0" indent="0" algn="ctr">
              <a:buNone/>
            </a:pPr>
            <a:r>
              <a:rPr lang="hu-HU" sz="2800" b="1"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WORUM GEHT ES?</a:t>
            </a:r>
          </a:p>
          <a:p>
            <a:pPr algn="just">
              <a:buClr>
                <a:schemeClr val="accent1">
                  <a:lumMod val="50000"/>
                </a:schemeClr>
              </a:buClr>
              <a:buFont typeface="Wingdings" panose="05000000000000000000" pitchFamily="2" charset="2"/>
              <a:buChar char="ü"/>
            </a:pPr>
            <a:r>
              <a:rPr lang="hu-HU" sz="2400" b="1"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Nachhaltig</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konsumieren</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just">
              <a:buClr>
                <a:schemeClr val="accent1">
                  <a:lumMod val="50000"/>
                </a:schemeClr>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Weniger</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Müll</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produzieren</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just">
              <a:buClr>
                <a:schemeClr val="accent1">
                  <a:lumMod val="50000"/>
                </a:schemeClr>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Recycling</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fördern</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just">
              <a:buClr>
                <a:schemeClr val="accent1">
                  <a:lumMod val="50000"/>
                </a:schemeClr>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Ressourcen</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sparen</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just">
              <a:buClr>
                <a:schemeClr val="accent1">
                  <a:lumMod val="50000"/>
                </a:schemeClr>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Umweltfreundliche</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Produkte</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herstellen</a:t>
            </a:r>
            <a:endParaRPr lang="hu-HU" sz="24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7" name="Szövegdoboz 6">
            <a:extLst>
              <a:ext uri="{FF2B5EF4-FFF2-40B4-BE49-F238E27FC236}">
                <a16:creationId xmlns:a16="http://schemas.microsoft.com/office/drawing/2014/main" id="{4060117F-B2B0-A6E0-2117-473CC889962C}"/>
              </a:ext>
            </a:extLst>
          </p:cNvPr>
          <p:cNvSpPr txBox="1"/>
          <p:nvPr/>
        </p:nvSpPr>
        <p:spPr>
          <a:xfrm>
            <a:off x="491942" y="6136042"/>
            <a:ext cx="4251690" cy="230832"/>
          </a:xfrm>
          <a:prstGeom prst="rect">
            <a:avLst/>
          </a:prstGeom>
          <a:noFill/>
        </p:spPr>
        <p:txBody>
          <a:bodyPr wrap="square" rtlCol="0">
            <a:spAutoFit/>
          </a:bodyPr>
          <a:lstStyle/>
          <a:p>
            <a:r>
              <a:rPr lang="hu-HU" sz="900" dirty="0"/>
              <a:t>Cím: </a:t>
            </a:r>
            <a:r>
              <a:rPr lang="hu-HU" sz="900" dirty="0">
                <a:hlinkClick r:id="rId3" tooltip="https://pubs.rsc.org/en/content/articlehtml/2024/na/d3na00761h"/>
              </a:rPr>
              <a:t>Fénykép</a:t>
            </a:r>
            <a:r>
              <a:rPr lang="hu-HU" sz="900" dirty="0"/>
              <a:t>, készítette: Ismeretlen a készítő, licenc: </a:t>
            </a:r>
            <a:r>
              <a:rPr lang="hu-HU" sz="900" dirty="0">
                <a:hlinkClick r:id="rId4" tooltip="https://creativecommons.org/licenses/by-nc/3.0/"/>
              </a:rPr>
              <a:t>CC BY-NC</a:t>
            </a:r>
            <a:endParaRPr lang="hu-HU" sz="900" dirty="0"/>
          </a:p>
        </p:txBody>
      </p:sp>
      <p:sp>
        <p:nvSpPr>
          <p:cNvPr id="8" name="Téglalap 7">
            <a:extLst>
              <a:ext uri="{FF2B5EF4-FFF2-40B4-BE49-F238E27FC236}">
                <a16:creationId xmlns:a16="http://schemas.microsoft.com/office/drawing/2014/main" id="{E3C92C8B-27A3-A044-0A3A-E78A19756C5C}"/>
              </a:ext>
            </a:extLst>
          </p:cNvPr>
          <p:cNvSpPr/>
          <p:nvPr/>
        </p:nvSpPr>
        <p:spPr>
          <a:xfrm>
            <a:off x="5430302" y="5131155"/>
            <a:ext cx="5921173" cy="1323439"/>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u-HU" sz="4000" b="1" cap="none" spc="0" dirty="0" err="1">
                <a:ln/>
                <a:solidFill>
                  <a:schemeClr val="accent3"/>
                </a:solidFill>
                <a:effectLst/>
              </a:rPr>
              <a:t>Weniger</a:t>
            </a:r>
            <a:r>
              <a:rPr lang="hu-HU" sz="4000" b="1" cap="none" spc="0" dirty="0">
                <a:ln/>
                <a:solidFill>
                  <a:schemeClr val="accent3"/>
                </a:solidFill>
                <a:effectLst/>
              </a:rPr>
              <a:t> </a:t>
            </a:r>
            <a:r>
              <a:rPr lang="hu-HU" sz="4000" b="1" cap="none" spc="0" dirty="0" err="1">
                <a:ln/>
                <a:solidFill>
                  <a:schemeClr val="accent3"/>
                </a:solidFill>
                <a:effectLst/>
              </a:rPr>
              <a:t>verschwenden</a:t>
            </a:r>
            <a:r>
              <a:rPr lang="hu-HU" sz="4000" b="1" cap="none" spc="0" dirty="0">
                <a:ln/>
                <a:solidFill>
                  <a:schemeClr val="accent3"/>
                </a:solidFill>
                <a:effectLst/>
              </a:rPr>
              <a:t>,</a:t>
            </a:r>
          </a:p>
          <a:p>
            <a:pPr algn="ctr"/>
            <a:r>
              <a:rPr lang="hu-HU" sz="4000" b="1" dirty="0" err="1">
                <a:ln/>
                <a:solidFill>
                  <a:schemeClr val="accent3"/>
                </a:solidFill>
              </a:rPr>
              <a:t>mehr</a:t>
            </a:r>
            <a:r>
              <a:rPr lang="hu-HU" sz="4000" b="1" dirty="0">
                <a:ln/>
                <a:solidFill>
                  <a:schemeClr val="accent3"/>
                </a:solidFill>
              </a:rPr>
              <a:t> </a:t>
            </a:r>
            <a:r>
              <a:rPr lang="hu-HU" sz="4000" b="1" dirty="0" err="1">
                <a:ln/>
                <a:solidFill>
                  <a:schemeClr val="accent3"/>
                </a:solidFill>
              </a:rPr>
              <a:t>gewinnen</a:t>
            </a:r>
            <a:r>
              <a:rPr lang="hu-HU" sz="4000" b="1" dirty="0">
                <a:ln/>
                <a:solidFill>
                  <a:schemeClr val="accent3"/>
                </a:solidFill>
              </a:rPr>
              <a:t>.</a:t>
            </a:r>
            <a:endParaRPr lang="hu-HU" sz="4000" b="1" cap="none" spc="0" dirty="0">
              <a:ln/>
              <a:solidFill>
                <a:schemeClr val="accent3"/>
              </a:solidFill>
              <a:effectLst/>
            </a:endParaRPr>
          </a:p>
        </p:txBody>
      </p:sp>
      <p:pic>
        <p:nvPicPr>
          <p:cNvPr id="12" name="Ábra 11" descr="Töretlen fejlődés egyszínű kitöltéssel">
            <a:extLst>
              <a:ext uri="{FF2B5EF4-FFF2-40B4-BE49-F238E27FC236}">
                <a16:creationId xmlns:a16="http://schemas.microsoft.com/office/drawing/2014/main" id="{CD794DEF-6A6E-4F28-ED05-499951BF885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91942" y="410972"/>
            <a:ext cx="914400" cy="914400"/>
          </a:xfrm>
          <a:prstGeom prst="rect">
            <a:avLst/>
          </a:prstGeom>
        </p:spPr>
      </p:pic>
      <p:sp>
        <p:nvSpPr>
          <p:cNvPr id="3" name="Élőláb helye 2">
            <a:extLst>
              <a:ext uri="{FF2B5EF4-FFF2-40B4-BE49-F238E27FC236}">
                <a16:creationId xmlns:a16="http://schemas.microsoft.com/office/drawing/2014/main" id="{25201539-218C-C676-719E-BAC103FE1B52}"/>
              </a:ext>
            </a:extLst>
          </p:cNvPr>
          <p:cNvSpPr>
            <a:spLocks noGrp="1"/>
          </p:cNvSpPr>
          <p:nvPr>
            <p:ph type="ftr" sz="quarter" idx="11"/>
          </p:nvPr>
        </p:nvSpPr>
        <p:spPr>
          <a:xfrm>
            <a:off x="491942" y="6477721"/>
            <a:ext cx="5901189" cy="320040"/>
          </a:xfrm>
        </p:spPr>
        <p:txBody>
          <a:bodyPr/>
          <a:lstStyle/>
          <a:p>
            <a:pPr rtl="0"/>
            <a:r>
              <a:rPr lang="de-DE" sz="1200" noProof="0" dirty="0"/>
              <a:t>ERASMUS+ Nachhaltigkeit macht Schule, Team Ungarn – </a:t>
            </a:r>
            <a:r>
              <a:rPr lang="hu-HU" sz="1200" noProof="0" dirty="0"/>
              <a:t>TLA </a:t>
            </a:r>
            <a:r>
              <a:rPr lang="de-DE" sz="1200" noProof="0" dirty="0"/>
              <a:t>Essen, 09-13. 03. 2026</a:t>
            </a:r>
            <a:endParaRPr lang="en-US" sz="1200" noProof="0" dirty="0"/>
          </a:p>
        </p:txBody>
      </p:sp>
    </p:spTree>
    <p:extLst>
      <p:ext uri="{BB962C8B-B14F-4D97-AF65-F5344CB8AC3E}">
        <p14:creationId xmlns:p14="http://schemas.microsoft.com/office/powerpoint/2010/main" val="131507792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49923-7489-CFA5-9212-1E8D87026795}"/>
            </a:ext>
          </a:extLst>
        </p:cNvPr>
        <p:cNvGrpSpPr/>
        <p:nvPr/>
      </p:nvGrpSpPr>
      <p:grpSpPr>
        <a:xfrm>
          <a:off x="0" y="0"/>
          <a:ext cx="0" cy="0"/>
          <a:chOff x="0" y="0"/>
          <a:chExt cx="0" cy="0"/>
        </a:xfrm>
      </p:grpSpPr>
      <p:pic>
        <p:nvPicPr>
          <p:cNvPr id="7" name="Tartalom helye 6" descr="A képen kiegészítő, személy, táska, kézitáska látható&#10;&#10;Előfordulhat, hogy az AI által létrehozott tartalom helytelen.">
            <a:extLst>
              <a:ext uri="{FF2B5EF4-FFF2-40B4-BE49-F238E27FC236}">
                <a16:creationId xmlns:a16="http://schemas.microsoft.com/office/drawing/2014/main" id="{2EC357F4-AD6C-F7F6-DFE5-131565B8C9FD}"/>
              </a:ext>
            </a:extLst>
          </p:cNvPr>
          <p:cNvPicPr>
            <a:picLocks noGrp="1" noChangeAspect="1"/>
          </p:cNvPicPr>
          <p:nvPr>
            <p:ph sz="half" idx="1"/>
          </p:nvPr>
        </p:nvPicPr>
        <p:blipFill>
          <a:blip r:embed="rId2">
            <a:extLst>
              <a:ext uri="{837473B0-CC2E-450A-ABE3-18F120FF3D39}">
                <a1611:picAttrSrcUrl xmlns:a1611="http://schemas.microsoft.com/office/drawing/2016/11/main" r:id="rId3"/>
              </a:ext>
            </a:extLst>
          </a:blip>
          <a:stretch>
            <a:fillRect/>
          </a:stretch>
        </p:blipFill>
        <p:spPr>
          <a:xfrm>
            <a:off x="207818" y="2452254"/>
            <a:ext cx="5237019" cy="2817486"/>
          </a:xfrm>
          <a:prstGeom prst="rect">
            <a:avLst/>
          </a:prstGeom>
          <a:ln>
            <a:noFill/>
          </a:ln>
          <a:effectLst>
            <a:outerShdw blurRad="190500" algn="tl" rotWithShape="0">
              <a:srgbClr val="000000">
                <a:alpha val="70000"/>
              </a:srgbClr>
            </a:outerShdw>
          </a:effectLst>
        </p:spPr>
      </p:pic>
      <p:sp>
        <p:nvSpPr>
          <p:cNvPr id="4" name="Tartalom helye 3">
            <a:extLst>
              <a:ext uri="{FF2B5EF4-FFF2-40B4-BE49-F238E27FC236}">
                <a16:creationId xmlns:a16="http://schemas.microsoft.com/office/drawing/2014/main" id="{F442CC47-E8E4-A5D6-1779-EE6465E1FD73}"/>
              </a:ext>
            </a:extLst>
          </p:cNvPr>
          <p:cNvSpPr>
            <a:spLocks noGrp="1"/>
          </p:cNvSpPr>
          <p:nvPr>
            <p:ph sz="half" idx="2"/>
          </p:nvPr>
        </p:nvSpPr>
        <p:spPr>
          <a:xfrm>
            <a:off x="5683826" y="1927793"/>
            <a:ext cx="6183054" cy="3341947"/>
          </a:xfrm>
        </p:spPr>
        <p:txBody>
          <a:bodyPr>
            <a:normAutofit/>
          </a:bodyPr>
          <a:lstStyle/>
          <a:p>
            <a:pPr marL="0" indent="0" algn="ctr">
              <a:buNone/>
            </a:pPr>
            <a:r>
              <a:rPr lang="hu-HU" sz="2800" b="1"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WARUM IST DAS WICHTIG?</a:t>
            </a:r>
          </a:p>
          <a:p>
            <a:pPr algn="just">
              <a:lnSpc>
                <a:spcPct val="150000"/>
              </a:lnSpc>
              <a:buClr>
                <a:schemeClr val="accent1">
                  <a:lumMod val="50000"/>
                </a:schemeClr>
              </a:buClr>
              <a:buFont typeface="Wingdings" panose="05000000000000000000" pitchFamily="2" charset="2"/>
              <a:buChar char="ü"/>
            </a:pPr>
            <a:r>
              <a:rPr lang="hu-HU" sz="2400" b="1"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Zu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viel</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Plastik</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im</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Meer</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just">
              <a:lnSpc>
                <a:spcPct val="150000"/>
              </a:lnSpc>
              <a:buClr>
                <a:schemeClr val="accent1">
                  <a:lumMod val="50000"/>
                </a:schemeClr>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Hoher</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Energie</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und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Rohstoffverbrauch</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just">
              <a:lnSpc>
                <a:spcPct val="150000"/>
              </a:lnSpc>
              <a:buClr>
                <a:schemeClr val="accent1">
                  <a:lumMod val="50000"/>
                </a:schemeClr>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Lebensmittelverschwendung</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reduzieren</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just">
              <a:lnSpc>
                <a:spcPct val="150000"/>
              </a:lnSpc>
              <a:buClr>
                <a:schemeClr val="accent1">
                  <a:lumMod val="50000"/>
                </a:schemeClr>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Bewusst</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einkaufen</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regional</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saisonal</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a:t>
            </a:r>
            <a:endParaRPr lang="hu-HU" sz="24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5" name="Cím 1">
            <a:extLst>
              <a:ext uri="{FF2B5EF4-FFF2-40B4-BE49-F238E27FC236}">
                <a16:creationId xmlns:a16="http://schemas.microsoft.com/office/drawing/2014/main" id="{D222D27C-08A1-AA19-D345-E47D01B6B22C}"/>
              </a:ext>
            </a:extLst>
          </p:cNvPr>
          <p:cNvSpPr>
            <a:spLocks noGrp="1"/>
          </p:cNvSpPr>
          <p:nvPr>
            <p:ph type="title"/>
          </p:nvPr>
        </p:nvSpPr>
        <p:spPr>
          <a:xfrm>
            <a:off x="345440" y="273812"/>
            <a:ext cx="11521440" cy="1188720"/>
          </a:xfrm>
          <a:solidFill>
            <a:schemeClr val="accent1">
              <a:lumMod val="75000"/>
            </a:schemeClr>
          </a:solidFill>
          <a:ln>
            <a:solidFill>
              <a:schemeClr val="accent1">
                <a:lumMod val="50000"/>
              </a:schemeClr>
            </a:solidFill>
          </a:ln>
          <a:effectLst>
            <a:glow rad="101600">
              <a:schemeClr val="accent3">
                <a:lumMod val="50000"/>
                <a:alpha val="60000"/>
              </a:schemeClr>
            </a:glow>
          </a:effectLst>
        </p:spPr>
        <p:txBody>
          <a:bodyPr/>
          <a:lstStyle/>
          <a:p>
            <a:r>
              <a:rPr lang="hu-HU" b="1" dirty="0" err="1">
                <a:solidFill>
                  <a:schemeClr val="bg1"/>
                </a:solidFill>
                <a:effectLst>
                  <a:outerShdw blurRad="38100" dist="38100" dir="2700000" algn="tl">
                    <a:srgbClr val="000000">
                      <a:alpha val="43137"/>
                    </a:srgbClr>
                  </a:outerShdw>
                </a:effectLst>
                <a:latin typeface="Arial Black" panose="020B0A04020102020204" pitchFamily="34" charset="0"/>
              </a:rPr>
              <a:t>Ziel</a:t>
            </a:r>
            <a:r>
              <a:rPr lang="hu-HU" b="1" dirty="0">
                <a:solidFill>
                  <a:schemeClr val="bg1"/>
                </a:solidFill>
                <a:effectLst>
                  <a:outerShdw blurRad="38100" dist="38100" dir="2700000" algn="tl">
                    <a:srgbClr val="000000">
                      <a:alpha val="43137"/>
                    </a:srgbClr>
                  </a:outerShdw>
                </a:effectLst>
                <a:latin typeface="Arial Black" panose="020B0A04020102020204" pitchFamily="34" charset="0"/>
              </a:rPr>
              <a:t> 12 – </a:t>
            </a:r>
            <a:r>
              <a:rPr lang="hu-HU" b="1" dirty="0" err="1">
                <a:solidFill>
                  <a:schemeClr val="bg1"/>
                </a:solidFill>
                <a:effectLst>
                  <a:outerShdw blurRad="38100" dist="38100" dir="2700000" algn="tl">
                    <a:srgbClr val="000000">
                      <a:alpha val="43137"/>
                    </a:srgbClr>
                  </a:outerShdw>
                </a:effectLst>
                <a:latin typeface="Arial Black" panose="020B0A04020102020204" pitchFamily="34" charset="0"/>
              </a:rPr>
              <a:t>Nachhaltiger</a:t>
            </a:r>
            <a:r>
              <a:rPr lang="hu-HU" b="1"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hu-HU" b="1" dirty="0" err="1">
                <a:solidFill>
                  <a:schemeClr val="bg1"/>
                </a:solidFill>
                <a:effectLst>
                  <a:outerShdw blurRad="38100" dist="38100" dir="2700000" algn="tl">
                    <a:srgbClr val="000000">
                      <a:alpha val="43137"/>
                    </a:srgbClr>
                  </a:outerShdw>
                </a:effectLst>
                <a:latin typeface="Arial Black" panose="020B0A04020102020204" pitchFamily="34" charset="0"/>
              </a:rPr>
              <a:t>Konsum</a:t>
            </a:r>
            <a:r>
              <a:rPr lang="hu-HU" b="1" dirty="0">
                <a:solidFill>
                  <a:schemeClr val="bg1"/>
                </a:solidFill>
                <a:effectLst>
                  <a:outerShdw blurRad="38100" dist="38100" dir="2700000" algn="tl">
                    <a:srgbClr val="000000">
                      <a:alpha val="43137"/>
                    </a:srgbClr>
                  </a:outerShdw>
                </a:effectLst>
                <a:latin typeface="Arial Black" panose="020B0A04020102020204" pitchFamily="34" charset="0"/>
              </a:rPr>
              <a:t> und </a:t>
            </a:r>
            <a:r>
              <a:rPr lang="hu-HU" b="1" dirty="0" err="1">
                <a:solidFill>
                  <a:schemeClr val="bg1"/>
                </a:solidFill>
                <a:effectLst>
                  <a:outerShdw blurRad="38100" dist="38100" dir="2700000" algn="tl">
                    <a:srgbClr val="000000">
                      <a:alpha val="43137"/>
                    </a:srgbClr>
                  </a:outerShdw>
                </a:effectLst>
                <a:latin typeface="Arial Black" panose="020B0A04020102020204" pitchFamily="34" charset="0"/>
              </a:rPr>
              <a:t>Produktion</a:t>
            </a:r>
            <a:endParaRPr lang="hu-HU" b="1"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sp>
        <p:nvSpPr>
          <p:cNvPr id="8" name="Szövegdoboz 7">
            <a:extLst>
              <a:ext uri="{FF2B5EF4-FFF2-40B4-BE49-F238E27FC236}">
                <a16:creationId xmlns:a16="http://schemas.microsoft.com/office/drawing/2014/main" id="{F611F725-CBC4-D7B9-C5A6-9F6796BB5FAC}"/>
              </a:ext>
            </a:extLst>
          </p:cNvPr>
          <p:cNvSpPr txBox="1"/>
          <p:nvPr/>
        </p:nvSpPr>
        <p:spPr>
          <a:xfrm>
            <a:off x="207818" y="5758113"/>
            <a:ext cx="5237019" cy="230832"/>
          </a:xfrm>
          <a:prstGeom prst="rect">
            <a:avLst/>
          </a:prstGeom>
          <a:noFill/>
        </p:spPr>
        <p:txBody>
          <a:bodyPr wrap="square" rtlCol="0">
            <a:spAutoFit/>
          </a:bodyPr>
          <a:lstStyle/>
          <a:p>
            <a:r>
              <a:rPr lang="hu-HU" sz="900" dirty="0"/>
              <a:t>Cím: </a:t>
            </a:r>
            <a:r>
              <a:rPr lang="hu-HU" sz="900" dirty="0">
                <a:hlinkClick r:id="rId3" tooltip="https://www.goethe.de/prj/hum/de/nac/24954447.html"/>
              </a:rPr>
              <a:t>Fénykép</a:t>
            </a:r>
            <a:r>
              <a:rPr lang="hu-HU" sz="900" dirty="0"/>
              <a:t>, készítette: Ismeretlen a készítő, licenc: </a:t>
            </a:r>
            <a:r>
              <a:rPr lang="hu-HU" sz="900" dirty="0">
                <a:hlinkClick r:id="rId4" tooltip="https://creativecommons.org/licenses/by-sa/3.0/"/>
              </a:rPr>
              <a:t>CC BY-SA</a:t>
            </a:r>
            <a:endParaRPr lang="hu-HU" sz="900" dirty="0"/>
          </a:p>
        </p:txBody>
      </p:sp>
      <p:pic>
        <p:nvPicPr>
          <p:cNvPr id="9" name="Ábra 8" descr="Töretlen fejlődés egyszínű kitöltéssel">
            <a:extLst>
              <a:ext uri="{FF2B5EF4-FFF2-40B4-BE49-F238E27FC236}">
                <a16:creationId xmlns:a16="http://schemas.microsoft.com/office/drawing/2014/main" id="{B1021945-12E0-B836-474C-99296F1EAD7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91942" y="410972"/>
            <a:ext cx="914400" cy="914400"/>
          </a:xfrm>
          <a:prstGeom prst="rect">
            <a:avLst/>
          </a:prstGeom>
        </p:spPr>
      </p:pic>
      <p:sp>
        <p:nvSpPr>
          <p:cNvPr id="10" name="Téglalap 9">
            <a:extLst>
              <a:ext uri="{FF2B5EF4-FFF2-40B4-BE49-F238E27FC236}">
                <a16:creationId xmlns:a16="http://schemas.microsoft.com/office/drawing/2014/main" id="{B2F0A2A3-D321-9B24-1EA2-16F0F1EDA1C3}"/>
              </a:ext>
            </a:extLst>
          </p:cNvPr>
          <p:cNvSpPr/>
          <p:nvPr/>
        </p:nvSpPr>
        <p:spPr>
          <a:xfrm>
            <a:off x="5444837" y="5411864"/>
            <a:ext cx="6425157"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u-HU" sz="5400" b="1" cap="none" spc="0" dirty="0" err="1">
                <a:ln/>
                <a:solidFill>
                  <a:schemeClr val="accent3"/>
                </a:solidFill>
                <a:effectLst/>
              </a:rPr>
              <a:t>Kauf</a:t>
            </a:r>
            <a:r>
              <a:rPr lang="hu-HU" sz="5400" b="1" cap="none" spc="0" dirty="0">
                <a:ln/>
                <a:solidFill>
                  <a:schemeClr val="accent3"/>
                </a:solidFill>
                <a:effectLst/>
              </a:rPr>
              <a:t> mit </a:t>
            </a:r>
            <a:r>
              <a:rPr lang="hu-HU" sz="5400" b="1" cap="none" spc="0" dirty="0" err="1">
                <a:ln/>
                <a:solidFill>
                  <a:schemeClr val="accent3"/>
                </a:solidFill>
                <a:effectLst/>
              </a:rPr>
              <a:t>Köpfchen</a:t>
            </a:r>
            <a:r>
              <a:rPr lang="hu-HU" sz="5400" b="1" cap="none" spc="0" dirty="0">
                <a:ln/>
                <a:solidFill>
                  <a:schemeClr val="accent3"/>
                </a:solidFill>
                <a:effectLst/>
              </a:rPr>
              <a:t>!</a:t>
            </a:r>
          </a:p>
        </p:txBody>
      </p:sp>
      <p:sp>
        <p:nvSpPr>
          <p:cNvPr id="2" name="Élőláb helye 1">
            <a:extLst>
              <a:ext uri="{FF2B5EF4-FFF2-40B4-BE49-F238E27FC236}">
                <a16:creationId xmlns:a16="http://schemas.microsoft.com/office/drawing/2014/main" id="{44166888-CCB1-3E69-5AC7-E0F558AA90D2}"/>
              </a:ext>
            </a:extLst>
          </p:cNvPr>
          <p:cNvSpPr>
            <a:spLocks noGrp="1"/>
          </p:cNvSpPr>
          <p:nvPr>
            <p:ph type="ftr" sz="quarter" idx="11"/>
          </p:nvPr>
        </p:nvSpPr>
        <p:spPr>
          <a:xfrm>
            <a:off x="345440" y="6477318"/>
            <a:ext cx="5901189" cy="320040"/>
          </a:xfrm>
        </p:spPr>
        <p:txBody>
          <a:bodyPr/>
          <a:lstStyle/>
          <a:p>
            <a:pPr rtl="0"/>
            <a:r>
              <a:rPr lang="de-DE" sz="1200" noProof="0" dirty="0"/>
              <a:t>ERASMUS+ Nachhaltigkeit macht Schule, Team Ungarn – </a:t>
            </a:r>
            <a:r>
              <a:rPr lang="hu-HU" sz="1200" noProof="0" dirty="0"/>
              <a:t>TLA </a:t>
            </a:r>
            <a:r>
              <a:rPr lang="de-DE" sz="1200" noProof="0" dirty="0"/>
              <a:t>Essen, 09-13. 03. 2026</a:t>
            </a:r>
            <a:endParaRPr lang="en-US" sz="1200" noProof="0" dirty="0"/>
          </a:p>
        </p:txBody>
      </p:sp>
    </p:spTree>
    <p:extLst>
      <p:ext uri="{BB962C8B-B14F-4D97-AF65-F5344CB8AC3E}">
        <p14:creationId xmlns:p14="http://schemas.microsoft.com/office/powerpoint/2010/main" val="383602955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75DC6-D15B-ACED-299E-ADE9FC53D7A8}"/>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62546D50-62FA-45E9-242F-1C4C8F6AFBFF}"/>
              </a:ext>
            </a:extLst>
          </p:cNvPr>
          <p:cNvSpPr>
            <a:spLocks noGrp="1"/>
          </p:cNvSpPr>
          <p:nvPr>
            <p:ph type="title"/>
          </p:nvPr>
        </p:nvSpPr>
        <p:spPr>
          <a:xfrm>
            <a:off x="345440" y="273812"/>
            <a:ext cx="11521440" cy="1188720"/>
          </a:xfrm>
          <a:solidFill>
            <a:srgbClr val="003399"/>
          </a:solidFill>
          <a:ln>
            <a:solidFill>
              <a:srgbClr val="000066"/>
            </a:solidFill>
          </a:ln>
          <a:effectLst>
            <a:glow rad="101600">
              <a:srgbClr val="000066">
                <a:alpha val="60000"/>
              </a:srgbClr>
            </a:glow>
          </a:effectLst>
        </p:spPr>
        <p:txBody>
          <a:bodyPr/>
          <a:lstStyle/>
          <a:p>
            <a:r>
              <a:rPr lang="hu-HU" b="1" dirty="0" err="1">
                <a:solidFill>
                  <a:schemeClr val="bg1"/>
                </a:solidFill>
                <a:effectLst>
                  <a:outerShdw blurRad="38100" dist="38100" dir="2700000" algn="tl">
                    <a:srgbClr val="000000">
                      <a:alpha val="43137"/>
                    </a:srgbClr>
                  </a:outerShdw>
                </a:effectLst>
                <a:latin typeface="Arial Black" panose="020B0A04020102020204" pitchFamily="34" charset="0"/>
              </a:rPr>
              <a:t>Ziel</a:t>
            </a:r>
            <a:r>
              <a:rPr lang="hu-HU" b="1" dirty="0">
                <a:solidFill>
                  <a:schemeClr val="bg1"/>
                </a:solidFill>
                <a:effectLst>
                  <a:outerShdw blurRad="38100" dist="38100" dir="2700000" algn="tl">
                    <a:srgbClr val="000000">
                      <a:alpha val="43137"/>
                    </a:srgbClr>
                  </a:outerShdw>
                </a:effectLst>
                <a:latin typeface="Arial Black" panose="020B0A04020102020204" pitchFamily="34" charset="0"/>
              </a:rPr>
              <a:t> 17 – </a:t>
            </a:r>
            <a:r>
              <a:rPr lang="hu-HU" b="1" dirty="0" err="1">
                <a:solidFill>
                  <a:schemeClr val="bg1"/>
                </a:solidFill>
                <a:effectLst>
                  <a:outerShdw blurRad="38100" dist="38100" dir="2700000" algn="tl">
                    <a:srgbClr val="000000">
                      <a:alpha val="43137"/>
                    </a:srgbClr>
                  </a:outerShdw>
                </a:effectLst>
                <a:latin typeface="Arial Black" panose="020B0A04020102020204" pitchFamily="34" charset="0"/>
              </a:rPr>
              <a:t>Partnerschaften</a:t>
            </a:r>
            <a:r>
              <a:rPr lang="hu-HU" b="1" dirty="0">
                <a:solidFill>
                  <a:schemeClr val="bg1"/>
                </a:solidFill>
                <a:effectLst>
                  <a:outerShdw blurRad="38100" dist="38100" dir="2700000" algn="tl">
                    <a:srgbClr val="000000">
                      <a:alpha val="43137"/>
                    </a:srgbClr>
                  </a:outerShdw>
                </a:effectLst>
                <a:latin typeface="Arial Black" panose="020B0A04020102020204" pitchFamily="34" charset="0"/>
              </a:rPr>
              <a:t> </a:t>
            </a:r>
            <a:br>
              <a:rPr lang="hu-HU" b="1" dirty="0">
                <a:solidFill>
                  <a:schemeClr val="bg1"/>
                </a:solidFill>
                <a:effectLst>
                  <a:outerShdw blurRad="38100" dist="38100" dir="2700000" algn="tl">
                    <a:srgbClr val="000000">
                      <a:alpha val="43137"/>
                    </a:srgbClr>
                  </a:outerShdw>
                </a:effectLst>
                <a:latin typeface="Arial Black" panose="020B0A04020102020204" pitchFamily="34" charset="0"/>
              </a:rPr>
            </a:br>
            <a:r>
              <a:rPr lang="hu-HU" b="1" dirty="0" err="1">
                <a:solidFill>
                  <a:schemeClr val="bg1"/>
                </a:solidFill>
                <a:effectLst>
                  <a:outerShdw blurRad="38100" dist="38100" dir="2700000" algn="tl">
                    <a:srgbClr val="000000">
                      <a:alpha val="43137"/>
                    </a:srgbClr>
                  </a:outerShdw>
                </a:effectLst>
                <a:latin typeface="Arial Black" panose="020B0A04020102020204" pitchFamily="34" charset="0"/>
              </a:rPr>
              <a:t>zur</a:t>
            </a:r>
            <a:r>
              <a:rPr lang="hu-HU" b="1"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hu-HU" b="1" dirty="0" err="1">
                <a:solidFill>
                  <a:schemeClr val="bg1"/>
                </a:solidFill>
                <a:effectLst>
                  <a:outerShdw blurRad="38100" dist="38100" dir="2700000" algn="tl">
                    <a:srgbClr val="000000">
                      <a:alpha val="43137"/>
                    </a:srgbClr>
                  </a:outerShdw>
                </a:effectLst>
                <a:latin typeface="Arial Black" panose="020B0A04020102020204" pitchFamily="34" charset="0"/>
              </a:rPr>
              <a:t>Erreichung</a:t>
            </a:r>
            <a:r>
              <a:rPr lang="hu-HU" b="1"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hu-HU" b="1" dirty="0" err="1">
                <a:solidFill>
                  <a:schemeClr val="bg1"/>
                </a:solidFill>
                <a:effectLst>
                  <a:outerShdw blurRad="38100" dist="38100" dir="2700000" algn="tl">
                    <a:srgbClr val="000000">
                      <a:alpha val="43137"/>
                    </a:srgbClr>
                  </a:outerShdw>
                </a:effectLst>
                <a:latin typeface="Arial Black" panose="020B0A04020102020204" pitchFamily="34" charset="0"/>
              </a:rPr>
              <a:t>der</a:t>
            </a:r>
            <a:r>
              <a:rPr lang="hu-HU" b="1"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hu-HU" b="1" dirty="0" err="1">
                <a:solidFill>
                  <a:schemeClr val="bg1"/>
                </a:solidFill>
                <a:effectLst>
                  <a:outerShdw blurRad="38100" dist="38100" dir="2700000" algn="tl">
                    <a:srgbClr val="000000">
                      <a:alpha val="43137"/>
                    </a:srgbClr>
                  </a:outerShdw>
                </a:effectLst>
                <a:latin typeface="Arial Black" panose="020B0A04020102020204" pitchFamily="34" charset="0"/>
              </a:rPr>
              <a:t>Ziele</a:t>
            </a:r>
            <a:endParaRPr lang="hu-HU" b="1"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pic>
        <p:nvPicPr>
          <p:cNvPr id="6" name="Tartalom helye 5">
            <a:extLst>
              <a:ext uri="{FF2B5EF4-FFF2-40B4-BE49-F238E27FC236}">
                <a16:creationId xmlns:a16="http://schemas.microsoft.com/office/drawing/2014/main" id="{DD1F32FA-36DC-20D8-2C4B-834E1D06FAF4}"/>
              </a:ext>
            </a:extLst>
          </p:cNvPr>
          <p:cNvPicPr>
            <a:picLocks noGrp="1" noChangeAspect="1"/>
          </p:cNvPicPr>
          <p:nvPr>
            <p:ph sz="half" idx="1"/>
          </p:nvPr>
        </p:nvPicPr>
        <p:blipFill>
          <a:blip r:embed="rId2">
            <a:extLst>
              <a:ext uri="{837473B0-CC2E-450A-ABE3-18F120FF3D39}">
                <a1611:picAttrSrcUrl xmlns:a1611="http://schemas.microsoft.com/office/drawing/2016/11/main" r:id="rId3"/>
              </a:ext>
            </a:extLst>
          </a:blip>
          <a:srcRect l="9209" t="12166" r="10990" b="3805"/>
          <a:stretch>
            <a:fillRect/>
          </a:stretch>
        </p:blipFill>
        <p:spPr>
          <a:xfrm>
            <a:off x="345440" y="2204720"/>
            <a:ext cx="5524283" cy="3576320"/>
          </a:xfrm>
          <a:prstGeom prst="rect">
            <a:avLst/>
          </a:prstGeom>
          <a:ln>
            <a:noFill/>
          </a:ln>
          <a:effectLst>
            <a:softEdge rad="112500"/>
          </a:effectLst>
        </p:spPr>
      </p:pic>
      <p:sp>
        <p:nvSpPr>
          <p:cNvPr id="4" name="Tartalom helye 3">
            <a:extLst>
              <a:ext uri="{FF2B5EF4-FFF2-40B4-BE49-F238E27FC236}">
                <a16:creationId xmlns:a16="http://schemas.microsoft.com/office/drawing/2014/main" id="{8E0DF3C8-593A-7D1F-AD55-EC3955F4472E}"/>
              </a:ext>
            </a:extLst>
          </p:cNvPr>
          <p:cNvSpPr>
            <a:spLocks noGrp="1"/>
          </p:cNvSpPr>
          <p:nvPr>
            <p:ph sz="half" idx="2"/>
          </p:nvPr>
        </p:nvSpPr>
        <p:spPr>
          <a:xfrm>
            <a:off x="6225325" y="2004950"/>
            <a:ext cx="5641555" cy="3210560"/>
          </a:xfrm>
        </p:spPr>
        <p:txBody>
          <a:bodyPr>
            <a:normAutofit/>
          </a:bodyPr>
          <a:lstStyle/>
          <a:p>
            <a:pPr marL="0" indent="0" algn="ctr">
              <a:buNone/>
            </a:pPr>
            <a:r>
              <a:rPr lang="hu-HU" sz="2800" b="1" dirty="0">
                <a:solidFill>
                  <a:srgbClr val="003399"/>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WORUM GEHT ES?</a:t>
            </a:r>
          </a:p>
          <a:p>
            <a:pPr algn="just">
              <a:buClr>
                <a:srgbClr val="003399"/>
              </a:buClr>
              <a:buFont typeface="Wingdings" panose="05000000000000000000" pitchFamily="2" charset="2"/>
              <a:buChar char="ü"/>
            </a:pPr>
            <a:r>
              <a:rPr lang="hu-HU" sz="2400" b="1"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Globale</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Zusammenarbeit</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stärken</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just">
              <a:buClr>
                <a:srgbClr val="003399"/>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Internationale</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Kooperation</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just">
              <a:buClr>
                <a:srgbClr val="003399"/>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Unterstützung</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für</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Entwicklungsländer</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just">
              <a:buClr>
                <a:srgbClr val="003399"/>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Wissensaustausch</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just">
              <a:buClr>
                <a:srgbClr val="003399"/>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Gemeinsame</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Finanzierung</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von Projekten</a:t>
            </a:r>
          </a:p>
        </p:txBody>
      </p:sp>
      <p:sp>
        <p:nvSpPr>
          <p:cNvPr id="8" name="Téglalap 7">
            <a:extLst>
              <a:ext uri="{FF2B5EF4-FFF2-40B4-BE49-F238E27FC236}">
                <a16:creationId xmlns:a16="http://schemas.microsoft.com/office/drawing/2014/main" id="{A19F73CB-7E4E-AD39-DDEE-19B9C71E79BB}"/>
              </a:ext>
            </a:extLst>
          </p:cNvPr>
          <p:cNvSpPr/>
          <p:nvPr/>
        </p:nvSpPr>
        <p:spPr>
          <a:xfrm>
            <a:off x="6628292" y="5131155"/>
            <a:ext cx="4835619" cy="1323439"/>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u-HU" sz="4000" b="1" cap="none" spc="0" dirty="0" err="1">
                <a:ln/>
                <a:solidFill>
                  <a:srgbClr val="003399"/>
                </a:solidFill>
                <a:effectLst/>
              </a:rPr>
              <a:t>Globale</a:t>
            </a:r>
            <a:r>
              <a:rPr lang="hu-HU" sz="4000" b="1" cap="none" spc="0" dirty="0">
                <a:ln/>
                <a:solidFill>
                  <a:srgbClr val="003399"/>
                </a:solidFill>
                <a:effectLst/>
              </a:rPr>
              <a:t> </a:t>
            </a:r>
            <a:r>
              <a:rPr lang="hu-HU" sz="4000" b="1" cap="none" spc="0" dirty="0" err="1">
                <a:ln/>
                <a:solidFill>
                  <a:srgbClr val="003399"/>
                </a:solidFill>
                <a:effectLst/>
              </a:rPr>
              <a:t>Ziele</a:t>
            </a:r>
            <a:r>
              <a:rPr lang="hu-HU" sz="4000" b="1" cap="none" spc="0" dirty="0">
                <a:ln/>
                <a:solidFill>
                  <a:srgbClr val="003399"/>
                </a:solidFill>
                <a:effectLst/>
              </a:rPr>
              <a:t>,</a:t>
            </a:r>
          </a:p>
          <a:p>
            <a:pPr algn="ctr"/>
            <a:r>
              <a:rPr lang="hu-HU" sz="4000" b="1" cap="none" spc="0" dirty="0" err="1">
                <a:ln/>
                <a:solidFill>
                  <a:srgbClr val="003399"/>
                </a:solidFill>
                <a:effectLst/>
              </a:rPr>
              <a:t>gemeinsame</a:t>
            </a:r>
            <a:r>
              <a:rPr lang="hu-HU" sz="4000" b="1" cap="none" spc="0" dirty="0">
                <a:ln/>
                <a:solidFill>
                  <a:srgbClr val="003399"/>
                </a:solidFill>
                <a:effectLst/>
              </a:rPr>
              <a:t> </a:t>
            </a:r>
            <a:r>
              <a:rPr lang="hu-HU" sz="4000" b="1" cap="none" spc="0" dirty="0" err="1">
                <a:ln/>
                <a:solidFill>
                  <a:srgbClr val="003399"/>
                </a:solidFill>
                <a:effectLst/>
              </a:rPr>
              <a:t>Wege</a:t>
            </a:r>
            <a:endParaRPr lang="hu-HU" sz="4000" b="1" cap="none" spc="0" dirty="0">
              <a:ln/>
              <a:solidFill>
                <a:srgbClr val="003399"/>
              </a:solidFill>
              <a:effectLst/>
            </a:endParaRPr>
          </a:p>
        </p:txBody>
      </p:sp>
      <p:pic>
        <p:nvPicPr>
          <p:cNvPr id="12" name="Ábra 11" descr="Kézfogás körvonalas">
            <a:extLst>
              <a:ext uri="{FF2B5EF4-FFF2-40B4-BE49-F238E27FC236}">
                <a16:creationId xmlns:a16="http://schemas.microsoft.com/office/drawing/2014/main" id="{B2135367-E33C-1FC6-1167-00D98EF676B4}"/>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96742" y="410972"/>
            <a:ext cx="914400" cy="914400"/>
          </a:xfrm>
          <a:prstGeom prst="rect">
            <a:avLst/>
          </a:prstGeom>
        </p:spPr>
      </p:pic>
      <p:sp>
        <p:nvSpPr>
          <p:cNvPr id="3" name="Szövegdoboz 2">
            <a:extLst>
              <a:ext uri="{FF2B5EF4-FFF2-40B4-BE49-F238E27FC236}">
                <a16:creationId xmlns:a16="http://schemas.microsoft.com/office/drawing/2014/main" id="{08BE4EC6-3374-F2F6-D528-7E4D19BDF671}"/>
              </a:ext>
            </a:extLst>
          </p:cNvPr>
          <p:cNvSpPr txBox="1"/>
          <p:nvPr/>
        </p:nvSpPr>
        <p:spPr>
          <a:xfrm>
            <a:off x="345440" y="6005376"/>
            <a:ext cx="4251690" cy="230832"/>
          </a:xfrm>
          <a:prstGeom prst="rect">
            <a:avLst/>
          </a:prstGeom>
          <a:noFill/>
        </p:spPr>
        <p:txBody>
          <a:bodyPr wrap="square" rtlCol="0">
            <a:spAutoFit/>
          </a:bodyPr>
          <a:lstStyle/>
          <a:p>
            <a:r>
              <a:rPr lang="hu-HU" sz="900" dirty="0"/>
              <a:t>Cím: </a:t>
            </a:r>
            <a:r>
              <a:rPr lang="hu-HU" sz="900" dirty="0">
                <a:hlinkClick r:id="rId5" tooltip="https://wikimania.wikimedia.org/wiki/2019:Partnerships"/>
              </a:rPr>
              <a:t>Fénykép</a:t>
            </a:r>
            <a:r>
              <a:rPr lang="hu-HU" sz="900" dirty="0"/>
              <a:t>, készítette: Ismeretlen a készítő, licenc: </a:t>
            </a:r>
            <a:r>
              <a:rPr lang="hu-HU" sz="900" dirty="0">
                <a:hlinkClick r:id="rId6" tooltip="https://creativecommons.org/licenses/by-sa/3.0/"/>
              </a:rPr>
              <a:t>CC BY-SA</a:t>
            </a:r>
            <a:endParaRPr lang="hu-HU" sz="900" dirty="0"/>
          </a:p>
        </p:txBody>
      </p:sp>
      <p:sp>
        <p:nvSpPr>
          <p:cNvPr id="5" name="Élőláb helye 4">
            <a:extLst>
              <a:ext uri="{FF2B5EF4-FFF2-40B4-BE49-F238E27FC236}">
                <a16:creationId xmlns:a16="http://schemas.microsoft.com/office/drawing/2014/main" id="{EBD2AA27-A4DD-9A00-F290-283E785EF253}"/>
              </a:ext>
            </a:extLst>
          </p:cNvPr>
          <p:cNvSpPr>
            <a:spLocks noGrp="1"/>
          </p:cNvSpPr>
          <p:nvPr>
            <p:ph type="ftr" sz="quarter" idx="11"/>
          </p:nvPr>
        </p:nvSpPr>
        <p:spPr>
          <a:xfrm>
            <a:off x="347818" y="6444996"/>
            <a:ext cx="5901189" cy="320040"/>
          </a:xfrm>
        </p:spPr>
        <p:txBody>
          <a:bodyPr/>
          <a:lstStyle/>
          <a:p>
            <a:pPr rtl="0"/>
            <a:r>
              <a:rPr lang="de-DE" sz="1200" noProof="0" dirty="0"/>
              <a:t>ERASMUS+ Nachhaltigkeit macht Schule, Team Ungarn – </a:t>
            </a:r>
            <a:r>
              <a:rPr lang="hu-HU" sz="1200" noProof="0" dirty="0"/>
              <a:t>TLA </a:t>
            </a:r>
            <a:r>
              <a:rPr lang="de-DE" sz="1200" noProof="0" dirty="0"/>
              <a:t>Essen, 09-13. 03. 2026</a:t>
            </a:r>
            <a:endParaRPr lang="en-US" sz="1200" noProof="0" dirty="0"/>
          </a:p>
        </p:txBody>
      </p:sp>
    </p:spTree>
    <p:extLst>
      <p:ext uri="{BB962C8B-B14F-4D97-AF65-F5344CB8AC3E}">
        <p14:creationId xmlns:p14="http://schemas.microsoft.com/office/powerpoint/2010/main" val="2678467144"/>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765EE-AC89-ED8B-8D85-17A58BC76258}"/>
            </a:ext>
          </a:extLst>
        </p:cNvPr>
        <p:cNvGrpSpPr/>
        <p:nvPr/>
      </p:nvGrpSpPr>
      <p:grpSpPr>
        <a:xfrm>
          <a:off x="0" y="0"/>
          <a:ext cx="0" cy="0"/>
          <a:chOff x="0" y="0"/>
          <a:chExt cx="0" cy="0"/>
        </a:xfrm>
      </p:grpSpPr>
      <p:pic>
        <p:nvPicPr>
          <p:cNvPr id="7" name="Tartalom helye 6">
            <a:extLst>
              <a:ext uri="{FF2B5EF4-FFF2-40B4-BE49-F238E27FC236}">
                <a16:creationId xmlns:a16="http://schemas.microsoft.com/office/drawing/2014/main" id="{F2B57814-2FDA-FFB9-1A32-455711CBF3F7}"/>
              </a:ext>
            </a:extLst>
          </p:cNvPr>
          <p:cNvPicPr>
            <a:picLocks noGrp="1" noChangeAspect="1"/>
          </p:cNvPicPr>
          <p:nvPr>
            <p:ph sz="half" idx="1"/>
          </p:nvPr>
        </p:nvPicPr>
        <p:blipFill>
          <a:blip r:embed="rId2">
            <a:extLst>
              <a:ext uri="{837473B0-CC2E-450A-ABE3-18F120FF3D39}">
                <a1611:picAttrSrcUrl xmlns:a1611="http://schemas.microsoft.com/office/drawing/2016/11/main" r:id="rId3"/>
              </a:ext>
            </a:extLst>
          </a:blip>
          <a:srcRect/>
          <a:stretch/>
        </p:blipFill>
        <p:spPr>
          <a:xfrm>
            <a:off x="421855" y="2029393"/>
            <a:ext cx="4952785" cy="3914537"/>
          </a:xfrm>
          <a:prstGeom prst="rect">
            <a:avLst/>
          </a:prstGeom>
          <a:ln>
            <a:noFill/>
          </a:ln>
          <a:effectLst>
            <a:outerShdw blurRad="190500" algn="tl" rotWithShape="0">
              <a:srgbClr val="000000">
                <a:alpha val="70000"/>
              </a:srgbClr>
            </a:outerShdw>
          </a:effectLst>
        </p:spPr>
      </p:pic>
      <p:sp>
        <p:nvSpPr>
          <p:cNvPr id="4" name="Tartalom helye 3">
            <a:extLst>
              <a:ext uri="{FF2B5EF4-FFF2-40B4-BE49-F238E27FC236}">
                <a16:creationId xmlns:a16="http://schemas.microsoft.com/office/drawing/2014/main" id="{760CF7AD-F1A3-C12C-F849-7A9916C51F0A}"/>
              </a:ext>
            </a:extLst>
          </p:cNvPr>
          <p:cNvSpPr>
            <a:spLocks noGrp="1"/>
          </p:cNvSpPr>
          <p:nvPr>
            <p:ph sz="half" idx="2"/>
          </p:nvPr>
        </p:nvSpPr>
        <p:spPr>
          <a:xfrm>
            <a:off x="5683826" y="1927793"/>
            <a:ext cx="6183054" cy="3341947"/>
          </a:xfrm>
        </p:spPr>
        <p:txBody>
          <a:bodyPr>
            <a:normAutofit/>
          </a:bodyPr>
          <a:lstStyle/>
          <a:p>
            <a:pPr marL="0" indent="0" algn="ctr">
              <a:buNone/>
            </a:pPr>
            <a:r>
              <a:rPr lang="hu-HU" sz="2800" b="1" dirty="0">
                <a:solidFill>
                  <a:srgbClr val="003399"/>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WARUM IST DAS WICHTIG?</a:t>
            </a:r>
          </a:p>
          <a:p>
            <a:pPr algn="just">
              <a:buClr>
                <a:srgbClr val="003399"/>
              </a:buClr>
              <a:buFont typeface="Wingdings" panose="05000000000000000000" pitchFamily="2" charset="2"/>
              <a:buChar char="ü"/>
            </a:pPr>
            <a:r>
              <a:rPr lang="hu-HU" sz="2400" b="1"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Globale</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Probleme</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brauchen</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globale</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Lösungen</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just">
              <a:buClr>
                <a:srgbClr val="003399"/>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Zusammenarbeit</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zwischen</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Ländern</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Unternehmen</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und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Organisationen</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just">
              <a:buClr>
                <a:srgbClr val="003399"/>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Technologietransfer</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und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Bildung</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fördern</a:t>
            </a:r>
            <a:endPar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lgn="just">
              <a:buClr>
                <a:srgbClr val="003399"/>
              </a:buClr>
              <a:buFont typeface="Wingdings" panose="05000000000000000000" pitchFamily="2" charset="2"/>
              <a:buChar char="ü"/>
            </a:pP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Frieden</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und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Stabilität</a:t>
            </a:r>
            <a:r>
              <a:rPr lang="hu-HU" sz="2400" dirty="0">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hu-HU" sz="2400" dirty="0" err="1">
                <a:solidFill>
                  <a:schemeClr val="tx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sichern</a:t>
            </a:r>
            <a:endParaRPr lang="hu-HU" sz="24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10" name="Téglalap 9">
            <a:extLst>
              <a:ext uri="{FF2B5EF4-FFF2-40B4-BE49-F238E27FC236}">
                <a16:creationId xmlns:a16="http://schemas.microsoft.com/office/drawing/2014/main" id="{29FBE63E-4085-F59A-31A8-F1F98BFD126A}"/>
              </a:ext>
            </a:extLst>
          </p:cNvPr>
          <p:cNvSpPr/>
          <p:nvPr/>
        </p:nvSpPr>
        <p:spPr>
          <a:xfrm>
            <a:off x="5696914" y="5134836"/>
            <a:ext cx="6156877" cy="1200329"/>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u-HU" sz="3600" b="1" cap="none" spc="0" dirty="0" err="1">
                <a:ln/>
                <a:solidFill>
                  <a:srgbClr val="003399"/>
                </a:solidFill>
                <a:effectLst/>
              </a:rPr>
              <a:t>Hand</a:t>
            </a:r>
            <a:r>
              <a:rPr lang="hu-HU" sz="3600" b="1" cap="none" spc="0" dirty="0">
                <a:ln/>
                <a:solidFill>
                  <a:srgbClr val="003399"/>
                </a:solidFill>
                <a:effectLst/>
              </a:rPr>
              <a:t> in </a:t>
            </a:r>
            <a:r>
              <a:rPr lang="hu-HU" sz="3600" b="1" cap="none" spc="0" dirty="0" err="1">
                <a:ln/>
                <a:solidFill>
                  <a:srgbClr val="003399"/>
                </a:solidFill>
                <a:effectLst/>
              </a:rPr>
              <a:t>Hand</a:t>
            </a:r>
            <a:endParaRPr lang="hu-HU" sz="3600" b="1" dirty="0">
              <a:ln/>
              <a:solidFill>
                <a:srgbClr val="003399"/>
              </a:solidFill>
            </a:endParaRPr>
          </a:p>
          <a:p>
            <a:pPr algn="ctr"/>
            <a:r>
              <a:rPr lang="hu-HU" sz="3600" b="1" cap="none" spc="0" dirty="0" err="1">
                <a:ln/>
                <a:solidFill>
                  <a:srgbClr val="003399"/>
                </a:solidFill>
                <a:effectLst/>
              </a:rPr>
              <a:t>für</a:t>
            </a:r>
            <a:r>
              <a:rPr lang="hu-HU" sz="3600" b="1" cap="none" spc="0" dirty="0">
                <a:ln/>
                <a:solidFill>
                  <a:srgbClr val="003399"/>
                </a:solidFill>
                <a:effectLst/>
              </a:rPr>
              <a:t> </a:t>
            </a:r>
            <a:r>
              <a:rPr lang="hu-HU" sz="3600" b="1" cap="none" spc="0" dirty="0" err="1">
                <a:ln/>
                <a:solidFill>
                  <a:srgbClr val="003399"/>
                </a:solidFill>
                <a:effectLst/>
              </a:rPr>
              <a:t>nachhaltige</a:t>
            </a:r>
            <a:r>
              <a:rPr lang="hu-HU" sz="3600" b="1" cap="none" spc="0" dirty="0">
                <a:ln/>
                <a:solidFill>
                  <a:srgbClr val="003399"/>
                </a:solidFill>
                <a:effectLst/>
              </a:rPr>
              <a:t> </a:t>
            </a:r>
            <a:r>
              <a:rPr lang="hu-HU" sz="3600" b="1" cap="none" spc="0" dirty="0" err="1">
                <a:ln/>
                <a:solidFill>
                  <a:srgbClr val="003399"/>
                </a:solidFill>
                <a:effectLst/>
              </a:rPr>
              <a:t>Entwicklung</a:t>
            </a:r>
            <a:endParaRPr lang="hu-HU" sz="3600" b="1" cap="none" spc="0" dirty="0">
              <a:ln/>
              <a:solidFill>
                <a:srgbClr val="003399"/>
              </a:solidFill>
              <a:effectLst/>
            </a:endParaRPr>
          </a:p>
        </p:txBody>
      </p:sp>
      <p:sp>
        <p:nvSpPr>
          <p:cNvPr id="16" name="Cím 1">
            <a:extLst>
              <a:ext uri="{FF2B5EF4-FFF2-40B4-BE49-F238E27FC236}">
                <a16:creationId xmlns:a16="http://schemas.microsoft.com/office/drawing/2014/main" id="{0979A2BD-86A0-BEF2-E682-D52BED791265}"/>
              </a:ext>
            </a:extLst>
          </p:cNvPr>
          <p:cNvSpPr>
            <a:spLocks noGrp="1"/>
          </p:cNvSpPr>
          <p:nvPr>
            <p:ph type="title"/>
          </p:nvPr>
        </p:nvSpPr>
        <p:spPr>
          <a:xfrm>
            <a:off x="345440" y="273812"/>
            <a:ext cx="11521440" cy="1188720"/>
          </a:xfrm>
          <a:solidFill>
            <a:srgbClr val="003399"/>
          </a:solidFill>
          <a:ln>
            <a:solidFill>
              <a:srgbClr val="000066"/>
            </a:solidFill>
          </a:ln>
          <a:effectLst>
            <a:glow rad="101600">
              <a:srgbClr val="000066">
                <a:alpha val="60000"/>
              </a:srgbClr>
            </a:glow>
          </a:effectLst>
        </p:spPr>
        <p:txBody>
          <a:bodyPr/>
          <a:lstStyle/>
          <a:p>
            <a:r>
              <a:rPr lang="hu-HU" b="1" dirty="0" err="1">
                <a:solidFill>
                  <a:schemeClr val="bg1"/>
                </a:solidFill>
                <a:effectLst>
                  <a:outerShdw blurRad="38100" dist="38100" dir="2700000" algn="tl">
                    <a:srgbClr val="000000">
                      <a:alpha val="43137"/>
                    </a:srgbClr>
                  </a:outerShdw>
                </a:effectLst>
                <a:latin typeface="Arial Black" panose="020B0A04020102020204" pitchFamily="34" charset="0"/>
              </a:rPr>
              <a:t>Ziel</a:t>
            </a:r>
            <a:r>
              <a:rPr lang="hu-HU" b="1" dirty="0">
                <a:solidFill>
                  <a:schemeClr val="bg1"/>
                </a:solidFill>
                <a:effectLst>
                  <a:outerShdw blurRad="38100" dist="38100" dir="2700000" algn="tl">
                    <a:srgbClr val="000000">
                      <a:alpha val="43137"/>
                    </a:srgbClr>
                  </a:outerShdw>
                </a:effectLst>
                <a:latin typeface="Arial Black" panose="020B0A04020102020204" pitchFamily="34" charset="0"/>
              </a:rPr>
              <a:t> 17 – </a:t>
            </a:r>
            <a:r>
              <a:rPr lang="hu-HU" b="1" dirty="0" err="1">
                <a:solidFill>
                  <a:schemeClr val="bg1"/>
                </a:solidFill>
                <a:effectLst>
                  <a:outerShdw blurRad="38100" dist="38100" dir="2700000" algn="tl">
                    <a:srgbClr val="000000">
                      <a:alpha val="43137"/>
                    </a:srgbClr>
                  </a:outerShdw>
                </a:effectLst>
                <a:latin typeface="Arial Black" panose="020B0A04020102020204" pitchFamily="34" charset="0"/>
              </a:rPr>
              <a:t>Partnerschaften</a:t>
            </a:r>
            <a:r>
              <a:rPr lang="hu-HU" b="1" dirty="0">
                <a:solidFill>
                  <a:schemeClr val="bg1"/>
                </a:solidFill>
                <a:effectLst>
                  <a:outerShdw blurRad="38100" dist="38100" dir="2700000" algn="tl">
                    <a:srgbClr val="000000">
                      <a:alpha val="43137"/>
                    </a:srgbClr>
                  </a:outerShdw>
                </a:effectLst>
                <a:latin typeface="Arial Black" panose="020B0A04020102020204" pitchFamily="34" charset="0"/>
              </a:rPr>
              <a:t> </a:t>
            </a:r>
            <a:br>
              <a:rPr lang="hu-HU" b="1" dirty="0">
                <a:solidFill>
                  <a:schemeClr val="bg1"/>
                </a:solidFill>
                <a:effectLst>
                  <a:outerShdw blurRad="38100" dist="38100" dir="2700000" algn="tl">
                    <a:srgbClr val="000000">
                      <a:alpha val="43137"/>
                    </a:srgbClr>
                  </a:outerShdw>
                </a:effectLst>
                <a:latin typeface="Arial Black" panose="020B0A04020102020204" pitchFamily="34" charset="0"/>
              </a:rPr>
            </a:br>
            <a:r>
              <a:rPr lang="hu-HU" b="1" dirty="0" err="1">
                <a:solidFill>
                  <a:schemeClr val="bg1"/>
                </a:solidFill>
                <a:effectLst>
                  <a:outerShdw blurRad="38100" dist="38100" dir="2700000" algn="tl">
                    <a:srgbClr val="000000">
                      <a:alpha val="43137"/>
                    </a:srgbClr>
                  </a:outerShdw>
                </a:effectLst>
                <a:latin typeface="Arial Black" panose="020B0A04020102020204" pitchFamily="34" charset="0"/>
              </a:rPr>
              <a:t>zur</a:t>
            </a:r>
            <a:r>
              <a:rPr lang="hu-HU" b="1"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hu-HU" b="1" dirty="0" err="1">
                <a:solidFill>
                  <a:schemeClr val="bg1"/>
                </a:solidFill>
                <a:effectLst>
                  <a:outerShdw blurRad="38100" dist="38100" dir="2700000" algn="tl">
                    <a:srgbClr val="000000">
                      <a:alpha val="43137"/>
                    </a:srgbClr>
                  </a:outerShdw>
                </a:effectLst>
                <a:latin typeface="Arial Black" panose="020B0A04020102020204" pitchFamily="34" charset="0"/>
              </a:rPr>
              <a:t>Erreichung</a:t>
            </a:r>
            <a:r>
              <a:rPr lang="hu-HU" b="1"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hu-HU" b="1" dirty="0" err="1">
                <a:solidFill>
                  <a:schemeClr val="bg1"/>
                </a:solidFill>
                <a:effectLst>
                  <a:outerShdw blurRad="38100" dist="38100" dir="2700000" algn="tl">
                    <a:srgbClr val="000000">
                      <a:alpha val="43137"/>
                    </a:srgbClr>
                  </a:outerShdw>
                </a:effectLst>
                <a:latin typeface="Arial Black" panose="020B0A04020102020204" pitchFamily="34" charset="0"/>
              </a:rPr>
              <a:t>der</a:t>
            </a:r>
            <a:r>
              <a:rPr lang="hu-HU" b="1" dirty="0">
                <a:solidFill>
                  <a:schemeClr val="bg1"/>
                </a:solidFill>
                <a:effectLst>
                  <a:outerShdw blurRad="38100" dist="38100" dir="2700000" algn="tl">
                    <a:srgbClr val="000000">
                      <a:alpha val="43137"/>
                    </a:srgbClr>
                  </a:outerShdw>
                </a:effectLst>
                <a:latin typeface="Arial Black" panose="020B0A04020102020204" pitchFamily="34" charset="0"/>
              </a:rPr>
              <a:t> </a:t>
            </a:r>
            <a:r>
              <a:rPr lang="hu-HU" b="1" dirty="0" err="1">
                <a:solidFill>
                  <a:schemeClr val="bg1"/>
                </a:solidFill>
                <a:effectLst>
                  <a:outerShdw blurRad="38100" dist="38100" dir="2700000" algn="tl">
                    <a:srgbClr val="000000">
                      <a:alpha val="43137"/>
                    </a:srgbClr>
                  </a:outerShdw>
                </a:effectLst>
                <a:latin typeface="Arial Black" panose="020B0A04020102020204" pitchFamily="34" charset="0"/>
              </a:rPr>
              <a:t>Ziele</a:t>
            </a:r>
            <a:endParaRPr lang="hu-HU" b="1" dirty="0">
              <a:solidFill>
                <a:schemeClr val="bg1"/>
              </a:solidFill>
              <a:effectLst>
                <a:outerShdw blurRad="38100" dist="38100" dir="2700000" algn="tl">
                  <a:srgbClr val="000000">
                    <a:alpha val="43137"/>
                  </a:srgbClr>
                </a:outerShdw>
              </a:effectLst>
              <a:latin typeface="Arial Black" panose="020B0A04020102020204" pitchFamily="34" charset="0"/>
            </a:endParaRPr>
          </a:p>
        </p:txBody>
      </p:sp>
      <p:pic>
        <p:nvPicPr>
          <p:cNvPr id="11" name="Ábra 10" descr="Kézfogás körvonalas">
            <a:extLst>
              <a:ext uri="{FF2B5EF4-FFF2-40B4-BE49-F238E27FC236}">
                <a16:creationId xmlns:a16="http://schemas.microsoft.com/office/drawing/2014/main" id="{F22197F6-EA8F-61F7-E5AA-69024AAE83BC}"/>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74822" y="410972"/>
            <a:ext cx="914400" cy="914400"/>
          </a:xfrm>
          <a:prstGeom prst="rect">
            <a:avLst/>
          </a:prstGeom>
        </p:spPr>
      </p:pic>
      <p:sp>
        <p:nvSpPr>
          <p:cNvPr id="2" name="Élőláb helye 1">
            <a:extLst>
              <a:ext uri="{FF2B5EF4-FFF2-40B4-BE49-F238E27FC236}">
                <a16:creationId xmlns:a16="http://schemas.microsoft.com/office/drawing/2014/main" id="{2BC7EC08-D2AD-9E52-F767-F1BAFA456D69}"/>
              </a:ext>
            </a:extLst>
          </p:cNvPr>
          <p:cNvSpPr>
            <a:spLocks noGrp="1"/>
          </p:cNvSpPr>
          <p:nvPr>
            <p:ph type="ftr" sz="quarter" idx="11"/>
          </p:nvPr>
        </p:nvSpPr>
        <p:spPr>
          <a:xfrm>
            <a:off x="421855" y="6447028"/>
            <a:ext cx="5901189" cy="320040"/>
          </a:xfrm>
        </p:spPr>
        <p:txBody>
          <a:bodyPr/>
          <a:lstStyle/>
          <a:p>
            <a:pPr rtl="0"/>
            <a:r>
              <a:rPr lang="de-DE" sz="1200" noProof="0" dirty="0"/>
              <a:t>ERASMUS+ Nachhaltigkeit macht Schule, Team Ungarn – </a:t>
            </a:r>
            <a:r>
              <a:rPr lang="hu-HU" sz="1200" noProof="0" dirty="0"/>
              <a:t>TLA </a:t>
            </a:r>
            <a:r>
              <a:rPr lang="de-DE" sz="1200" noProof="0" dirty="0"/>
              <a:t>Essen, 09-13. 03. 2026</a:t>
            </a:r>
            <a:endParaRPr lang="en-US" sz="1200" noProof="0" dirty="0"/>
          </a:p>
        </p:txBody>
      </p:sp>
    </p:spTree>
    <p:extLst>
      <p:ext uri="{BB962C8B-B14F-4D97-AF65-F5344CB8AC3E}">
        <p14:creationId xmlns:p14="http://schemas.microsoft.com/office/powerpoint/2010/main" val="371578334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6" name="Kép 5" descr="A képen személy, ruházat, mosoly, Emberi arc látható&#10;&#10;Előfordulhat, hogy az AI által létrehozott tartalom helytelen.">
            <a:extLst>
              <a:ext uri="{FF2B5EF4-FFF2-40B4-BE49-F238E27FC236}">
                <a16:creationId xmlns:a16="http://schemas.microsoft.com/office/drawing/2014/main" id="{049E681C-B08A-838B-2D54-E85DDBF494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487" y="2155639"/>
            <a:ext cx="2258234" cy="4469116"/>
          </a:xfrm>
          <a:prstGeom prst="rect">
            <a:avLst/>
          </a:prstGeom>
        </p:spPr>
      </p:pic>
      <p:sp>
        <p:nvSpPr>
          <p:cNvPr id="8" name="Ötszög 7">
            <a:extLst>
              <a:ext uri="{FF2B5EF4-FFF2-40B4-BE49-F238E27FC236}">
                <a16:creationId xmlns:a16="http://schemas.microsoft.com/office/drawing/2014/main" id="{99AC0928-B1AD-619F-7F81-36B0EC5903AC}"/>
              </a:ext>
            </a:extLst>
          </p:cNvPr>
          <p:cNvSpPr/>
          <p:nvPr/>
        </p:nvSpPr>
        <p:spPr>
          <a:xfrm rot="21130289">
            <a:off x="9023361" y="2110973"/>
            <a:ext cx="1402999" cy="1214259"/>
          </a:xfrm>
          <a:prstGeom prst="pentagon">
            <a:avLst/>
          </a:prstGeom>
          <a:solidFill>
            <a:srgbClr val="000022"/>
          </a:solidFill>
          <a:ln>
            <a:solidFill>
              <a:srgbClr val="000022"/>
            </a:solidFill>
          </a:ln>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pic>
        <p:nvPicPr>
          <p:cNvPr id="5" name="Kép 4" descr="A képen szöveg, térkép látható&#10;&#10;Előfordulhat, hogy az AI által létrehozott tartalom helytelen.">
            <a:extLst>
              <a:ext uri="{FF2B5EF4-FFF2-40B4-BE49-F238E27FC236}">
                <a16:creationId xmlns:a16="http://schemas.microsoft.com/office/drawing/2014/main" id="{BBDBEC29-E798-C4B0-5C80-7C6DC610E938}"/>
              </a:ext>
            </a:extLst>
          </p:cNvPr>
          <p:cNvPicPr>
            <a:picLocks noChangeAspect="1"/>
          </p:cNvPicPr>
          <p:nvPr/>
        </p:nvPicPr>
        <p:blipFill>
          <a:blip r:embed="rId3"/>
          <a:stretch>
            <a:fillRect/>
          </a:stretch>
        </p:blipFill>
        <p:spPr>
          <a:xfrm>
            <a:off x="2484821" y="1261868"/>
            <a:ext cx="6740459" cy="5055344"/>
          </a:xfrm>
          <a:prstGeom prst="rect">
            <a:avLst/>
          </a:prstGeom>
          <a:ln>
            <a:noFill/>
          </a:ln>
          <a:effectLst>
            <a:outerShdw blurRad="63500" sx="102000" sy="102000" algn="ctr" rotWithShape="0">
              <a:prstClr val="black">
                <a:alpha val="40000"/>
              </a:prstClr>
            </a:outerShdw>
          </a:effectLst>
        </p:spPr>
      </p:pic>
      <p:sp>
        <p:nvSpPr>
          <p:cNvPr id="2" name="Cím 1">
            <a:extLst>
              <a:ext uri="{FF2B5EF4-FFF2-40B4-BE49-F238E27FC236}">
                <a16:creationId xmlns:a16="http://schemas.microsoft.com/office/drawing/2014/main" id="{C919C256-D6C7-6A57-8672-A42C09B98097}"/>
              </a:ext>
            </a:extLst>
          </p:cNvPr>
          <p:cNvSpPr>
            <a:spLocks noGrp="1"/>
          </p:cNvSpPr>
          <p:nvPr>
            <p:ph type="title"/>
          </p:nvPr>
        </p:nvSpPr>
        <p:spPr>
          <a:xfrm>
            <a:off x="333487" y="265444"/>
            <a:ext cx="11542955" cy="1188720"/>
          </a:xfrm>
          <a:ln>
            <a:solidFill>
              <a:srgbClr val="00B050"/>
            </a:solidFill>
          </a:ln>
          <a:effectLst>
            <a:glow rad="228600">
              <a:schemeClr val="accent4">
                <a:satMod val="175000"/>
                <a:alpha val="40000"/>
              </a:schemeClr>
            </a:glow>
            <a:innerShdw blurRad="114300">
              <a:prstClr val="black"/>
            </a:innerShdw>
          </a:effectLst>
        </p:spPr>
        <p:txBody>
          <a:bodyPr>
            <a:normAutofit fontScale="90000"/>
          </a:bodyPr>
          <a:lstStyle/>
          <a:p>
            <a:r>
              <a:rPr lang="hu-HU" b="1" dirty="0">
                <a:solidFill>
                  <a:srgbClr val="006600"/>
                </a:solidFill>
                <a:effectLst>
                  <a:outerShdw blurRad="38100" dist="38100" dir="2700000" algn="tl">
                    <a:srgbClr val="000000">
                      <a:alpha val="43137"/>
                    </a:srgbClr>
                  </a:outerShdw>
                </a:effectLst>
                <a:latin typeface="Arial Black" panose="020B0A04020102020204" pitchFamily="34" charset="0"/>
              </a:rPr>
              <a:t>UNSERE VISION BOARD FÜR </a:t>
            </a:r>
            <a:r>
              <a:rPr lang="hu-HU" b="1" dirty="0" err="1">
                <a:solidFill>
                  <a:srgbClr val="006600"/>
                </a:solidFill>
                <a:effectLst>
                  <a:outerShdw blurRad="38100" dist="38100" dir="2700000" algn="tl">
                    <a:srgbClr val="000000">
                      <a:alpha val="43137"/>
                    </a:srgbClr>
                  </a:outerShdw>
                </a:effectLst>
                <a:latin typeface="Arial Black" panose="020B0A04020102020204" pitchFamily="34" charset="0"/>
              </a:rPr>
              <a:t>Nachhaltigkeitsziele</a:t>
            </a:r>
            <a:r>
              <a:rPr lang="hu-HU" b="1" dirty="0">
                <a:solidFill>
                  <a:srgbClr val="006600"/>
                </a:solidFill>
                <a:effectLst>
                  <a:outerShdw blurRad="38100" dist="38100" dir="2700000" algn="tl">
                    <a:srgbClr val="000000">
                      <a:alpha val="43137"/>
                    </a:srgbClr>
                  </a:outerShdw>
                </a:effectLst>
                <a:latin typeface="Arial Black" panose="020B0A04020102020204" pitchFamily="34" charset="0"/>
              </a:rPr>
              <a:t> </a:t>
            </a:r>
            <a:br>
              <a:rPr lang="hu-HU" b="1" dirty="0">
                <a:solidFill>
                  <a:srgbClr val="006600"/>
                </a:solidFill>
                <a:effectLst>
                  <a:outerShdw blurRad="38100" dist="38100" dir="2700000" algn="tl">
                    <a:srgbClr val="000000">
                      <a:alpha val="43137"/>
                    </a:srgbClr>
                  </a:outerShdw>
                </a:effectLst>
                <a:latin typeface="Arial Black" panose="020B0A04020102020204" pitchFamily="34" charset="0"/>
              </a:rPr>
            </a:br>
            <a:r>
              <a:rPr lang="hu-HU" sz="4400" b="1" dirty="0">
                <a:solidFill>
                  <a:srgbClr val="006600"/>
                </a:solidFill>
                <a:effectLst>
                  <a:outerShdw blurRad="38100" dist="38100" dir="2700000" algn="tl">
                    <a:srgbClr val="000000">
                      <a:alpha val="43137"/>
                    </a:srgbClr>
                  </a:outerShdw>
                </a:effectLst>
                <a:latin typeface="Arial Black" panose="020B0A04020102020204" pitchFamily="34" charset="0"/>
              </a:rPr>
              <a:t>2030</a:t>
            </a:r>
          </a:p>
        </p:txBody>
      </p:sp>
      <p:sp>
        <p:nvSpPr>
          <p:cNvPr id="3" name="Élőláb helye 2">
            <a:extLst>
              <a:ext uri="{FF2B5EF4-FFF2-40B4-BE49-F238E27FC236}">
                <a16:creationId xmlns:a16="http://schemas.microsoft.com/office/drawing/2014/main" id="{4729FFA0-857A-A644-F54D-38D16E2003E9}"/>
              </a:ext>
            </a:extLst>
          </p:cNvPr>
          <p:cNvSpPr>
            <a:spLocks noGrp="1"/>
          </p:cNvSpPr>
          <p:nvPr>
            <p:ph type="ftr" sz="quarter" idx="11"/>
          </p:nvPr>
        </p:nvSpPr>
        <p:spPr>
          <a:xfrm>
            <a:off x="157779" y="6325064"/>
            <a:ext cx="11876442" cy="388388"/>
          </a:xfrm>
        </p:spPr>
        <p:txBody>
          <a:bodyPr/>
          <a:lstStyle/>
          <a:p>
            <a:pPr rtl="0"/>
            <a:r>
              <a:rPr lang="de-DE" sz="1200" noProof="0" dirty="0">
                <a:solidFill>
                  <a:schemeClr val="bg1">
                    <a:alpha val="70000"/>
                  </a:schemeClr>
                </a:solidFill>
              </a:rPr>
              <a:t>ERASMUS+ Nachhaltigkeit macht Schule, Team Ungarn – </a:t>
            </a:r>
            <a:r>
              <a:rPr lang="hu-HU" sz="1200" noProof="0" dirty="0">
                <a:solidFill>
                  <a:schemeClr val="bg1">
                    <a:alpha val="70000"/>
                  </a:schemeClr>
                </a:solidFill>
              </a:rPr>
              <a:t>TLA </a:t>
            </a:r>
            <a:r>
              <a:rPr lang="de-DE" sz="1200" noProof="0" dirty="0">
                <a:solidFill>
                  <a:schemeClr val="bg1">
                    <a:alpha val="70000"/>
                  </a:schemeClr>
                </a:solidFill>
              </a:rPr>
              <a:t>Essen, 09-13. 03. 2026</a:t>
            </a:r>
            <a:r>
              <a:rPr lang="hu-HU" sz="1200" noProof="0" dirty="0">
                <a:solidFill>
                  <a:schemeClr val="bg1">
                    <a:alpha val="70000"/>
                  </a:schemeClr>
                </a:solidFill>
              </a:rPr>
              <a:t>  </a:t>
            </a:r>
          </a:p>
          <a:p>
            <a:pPr rtl="0"/>
            <a:r>
              <a:rPr lang="hu-HU" sz="1200" noProof="0" dirty="0" err="1">
                <a:solidFill>
                  <a:schemeClr val="bg1">
                    <a:alpha val="70000"/>
                  </a:schemeClr>
                </a:solidFill>
              </a:rPr>
              <a:t>Fotos</a:t>
            </a:r>
            <a:r>
              <a:rPr lang="hu-HU" sz="1200" dirty="0">
                <a:solidFill>
                  <a:schemeClr val="bg1">
                    <a:alpha val="70000"/>
                  </a:schemeClr>
                </a:solidFill>
              </a:rPr>
              <a:t>: Mónika Lakos – mit </a:t>
            </a:r>
            <a:r>
              <a:rPr lang="hu-HU" sz="1200" dirty="0" err="1">
                <a:solidFill>
                  <a:schemeClr val="bg1">
                    <a:alpha val="70000"/>
                  </a:schemeClr>
                </a:solidFill>
              </a:rPr>
              <a:t>Genehmigung</a:t>
            </a:r>
            <a:r>
              <a:rPr lang="hu-HU" sz="1200" dirty="0">
                <a:solidFill>
                  <a:schemeClr val="bg1">
                    <a:alpha val="70000"/>
                  </a:schemeClr>
                </a:solidFill>
              </a:rPr>
              <a:t> </a:t>
            </a:r>
            <a:r>
              <a:rPr lang="hu-HU" sz="1200" dirty="0" err="1">
                <a:solidFill>
                  <a:schemeClr val="bg1">
                    <a:alpha val="70000"/>
                  </a:schemeClr>
                </a:solidFill>
              </a:rPr>
              <a:t>der</a:t>
            </a:r>
            <a:r>
              <a:rPr lang="hu-HU" sz="1200" dirty="0">
                <a:solidFill>
                  <a:schemeClr val="bg1">
                    <a:alpha val="70000"/>
                  </a:schemeClr>
                </a:solidFill>
              </a:rPr>
              <a:t> </a:t>
            </a:r>
            <a:r>
              <a:rPr lang="hu-HU" sz="1200" dirty="0" err="1">
                <a:solidFill>
                  <a:schemeClr val="bg1">
                    <a:alpha val="70000"/>
                  </a:schemeClr>
                </a:solidFill>
              </a:rPr>
              <a:t>auf</a:t>
            </a:r>
            <a:r>
              <a:rPr lang="hu-HU" sz="1200" dirty="0">
                <a:solidFill>
                  <a:schemeClr val="bg1">
                    <a:alpha val="70000"/>
                  </a:schemeClr>
                </a:solidFill>
              </a:rPr>
              <a:t> </a:t>
            </a:r>
            <a:r>
              <a:rPr lang="hu-HU" sz="1200" dirty="0" err="1">
                <a:solidFill>
                  <a:schemeClr val="bg1">
                    <a:alpha val="70000"/>
                  </a:schemeClr>
                </a:solidFill>
              </a:rPr>
              <a:t>den</a:t>
            </a:r>
            <a:r>
              <a:rPr lang="hu-HU" sz="1200" dirty="0">
                <a:solidFill>
                  <a:schemeClr val="bg1">
                    <a:alpha val="70000"/>
                  </a:schemeClr>
                </a:solidFill>
              </a:rPr>
              <a:t> </a:t>
            </a:r>
            <a:r>
              <a:rPr lang="hu-HU" sz="1200" dirty="0" err="1">
                <a:solidFill>
                  <a:schemeClr val="bg1">
                    <a:alpha val="70000"/>
                  </a:schemeClr>
                </a:solidFill>
              </a:rPr>
              <a:t>Fotos</a:t>
            </a:r>
            <a:r>
              <a:rPr lang="hu-HU" sz="1200" dirty="0">
                <a:solidFill>
                  <a:schemeClr val="bg1">
                    <a:alpha val="70000"/>
                  </a:schemeClr>
                </a:solidFill>
              </a:rPr>
              <a:t> </a:t>
            </a:r>
            <a:r>
              <a:rPr lang="hu-HU" sz="1200" dirty="0" err="1">
                <a:solidFill>
                  <a:schemeClr val="bg1">
                    <a:alpha val="70000"/>
                  </a:schemeClr>
                </a:solidFill>
              </a:rPr>
              <a:t>abgebildeten</a:t>
            </a:r>
            <a:r>
              <a:rPr lang="hu-HU" sz="1200" dirty="0">
                <a:solidFill>
                  <a:schemeClr val="bg1">
                    <a:alpha val="70000"/>
                  </a:schemeClr>
                </a:solidFill>
              </a:rPr>
              <a:t> </a:t>
            </a:r>
            <a:r>
              <a:rPr lang="hu-HU" sz="1200" dirty="0" err="1">
                <a:solidFill>
                  <a:schemeClr val="bg1">
                    <a:alpha val="70000"/>
                  </a:schemeClr>
                </a:solidFill>
              </a:rPr>
              <a:t>Personen</a:t>
            </a:r>
            <a:r>
              <a:rPr lang="hu-HU" sz="1200" dirty="0">
                <a:solidFill>
                  <a:schemeClr val="bg1">
                    <a:alpha val="70000"/>
                  </a:schemeClr>
                </a:solidFill>
              </a:rPr>
              <a:t>.</a:t>
            </a:r>
            <a:endParaRPr lang="en-US" sz="1200" noProof="0" dirty="0">
              <a:solidFill>
                <a:schemeClr val="bg1">
                  <a:alpha val="70000"/>
                </a:schemeClr>
              </a:solidFill>
            </a:endParaRPr>
          </a:p>
        </p:txBody>
      </p:sp>
      <p:pic>
        <p:nvPicPr>
          <p:cNvPr id="7" name="Kép 6" descr="A képen személy, ruházat, mosoly, Emberi arc látható&#10;&#10;Előfordulhat, hogy az AI által létrehozott tartalom helytelen.">
            <a:extLst>
              <a:ext uri="{FF2B5EF4-FFF2-40B4-BE49-F238E27FC236}">
                <a16:creationId xmlns:a16="http://schemas.microsoft.com/office/drawing/2014/main" id="{BAE93CF2-B4C6-9B0C-BF2A-5EC2893FC5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26086" y="1729368"/>
            <a:ext cx="2544816" cy="5055344"/>
          </a:xfrm>
          <a:prstGeom prst="rect">
            <a:avLst/>
          </a:prstGeom>
        </p:spPr>
      </p:pic>
      <p:sp>
        <p:nvSpPr>
          <p:cNvPr id="9" name="Téglalap 8">
            <a:extLst>
              <a:ext uri="{FF2B5EF4-FFF2-40B4-BE49-F238E27FC236}">
                <a16:creationId xmlns:a16="http://schemas.microsoft.com/office/drawing/2014/main" id="{8EA4F850-CF1E-DF00-A4F0-217745B377A3}"/>
              </a:ext>
            </a:extLst>
          </p:cNvPr>
          <p:cNvSpPr/>
          <p:nvPr/>
        </p:nvSpPr>
        <p:spPr>
          <a:xfrm>
            <a:off x="9225280" y="4257040"/>
            <a:ext cx="1785450" cy="629418"/>
          </a:xfrm>
          <a:prstGeom prst="rect">
            <a:avLst/>
          </a:prstGeom>
          <a:solidFill>
            <a:schemeClr val="tx1">
              <a:alpha val="69000"/>
            </a:schemeClr>
          </a:solidFill>
          <a:ln>
            <a:solidFill>
              <a:srgbClr val="000022"/>
            </a:solidFill>
          </a:ln>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3457609992"/>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Élőláb helye 1">
            <a:extLst>
              <a:ext uri="{FF2B5EF4-FFF2-40B4-BE49-F238E27FC236}">
                <a16:creationId xmlns:a16="http://schemas.microsoft.com/office/drawing/2014/main" id="{0A7DC46F-38D7-22DB-CE8D-29C7EF88296E}"/>
              </a:ext>
            </a:extLst>
          </p:cNvPr>
          <p:cNvSpPr>
            <a:spLocks noGrp="1"/>
          </p:cNvSpPr>
          <p:nvPr>
            <p:ph type="ftr" sz="quarter" idx="11"/>
          </p:nvPr>
        </p:nvSpPr>
        <p:spPr>
          <a:xfrm>
            <a:off x="350520" y="6419088"/>
            <a:ext cx="5901189" cy="320040"/>
          </a:xfrm>
        </p:spPr>
        <p:txBody>
          <a:bodyPr/>
          <a:lstStyle/>
          <a:p>
            <a:pPr rtl="0"/>
            <a:r>
              <a:rPr lang="de-DE" sz="1200" noProof="0"/>
              <a:t>ERASMUS+ Nachhaltigkeit macht Schule, Team Ungarn – TLA Essen, 09-13. 03. 2026</a:t>
            </a:r>
            <a:endParaRPr lang="en-US" sz="1200" noProof="0" dirty="0"/>
          </a:p>
        </p:txBody>
      </p:sp>
      <p:pic>
        <p:nvPicPr>
          <p:cNvPr id="3" name="Kép 2" descr="A képen szöveg, kézírás, Betűtípus, tábla látható">
            <a:extLst>
              <a:ext uri="{FF2B5EF4-FFF2-40B4-BE49-F238E27FC236}">
                <a16:creationId xmlns:a16="http://schemas.microsoft.com/office/drawing/2014/main" id="{4F160F40-DC93-C7A8-1316-CDBB5595790B}"/>
              </a:ext>
              <a:ext uri="{C183D7F6-B498-43B3-948B-1728B52AA6E4}">
                <adec:decorative xmlns:adec="http://schemas.microsoft.com/office/drawing/2017/decorative" val="0"/>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593325" y="1386197"/>
            <a:ext cx="6863110" cy="4313561"/>
          </a:xfrm>
          <a:prstGeom prst="rect">
            <a:avLst/>
          </a:prstGeom>
          <a:ln>
            <a:noFill/>
          </a:ln>
          <a:effectLst>
            <a:outerShdw blurRad="190500" algn="tl" rotWithShape="0">
              <a:srgbClr val="000000">
                <a:alpha val="70000"/>
              </a:srgbClr>
            </a:outerShdw>
          </a:effectLst>
        </p:spPr>
      </p:pic>
      <p:sp>
        <p:nvSpPr>
          <p:cNvPr id="4" name="Szövegdoboz 3">
            <a:extLst>
              <a:ext uri="{FF2B5EF4-FFF2-40B4-BE49-F238E27FC236}">
                <a16:creationId xmlns:a16="http://schemas.microsoft.com/office/drawing/2014/main" id="{0AC460A9-A970-C201-2420-550BC9589810}"/>
              </a:ext>
            </a:extLst>
          </p:cNvPr>
          <p:cNvSpPr txBox="1"/>
          <p:nvPr/>
        </p:nvSpPr>
        <p:spPr>
          <a:xfrm>
            <a:off x="3885757" y="533197"/>
            <a:ext cx="4420486" cy="584775"/>
          </a:xfrm>
          <a:prstGeom prst="rect">
            <a:avLst/>
          </a:prstGeom>
          <a:noFill/>
        </p:spPr>
        <p:txBody>
          <a:bodyPr wrap="square" rtlCol="0">
            <a:spAutoFit/>
          </a:bodyPr>
          <a:lstStyle/>
          <a:p>
            <a:pPr algn="ctr"/>
            <a:r>
              <a:rPr lang="hu-HU" sz="3200" b="1" dirty="0">
                <a:solidFill>
                  <a:srgbClr val="003399"/>
                </a:solidFill>
                <a:effectLst>
                  <a:outerShdw blurRad="38100" dist="38100" dir="2700000" algn="tl">
                    <a:srgbClr val="000000">
                      <a:alpha val="43137"/>
                    </a:srgbClr>
                  </a:outerShdw>
                </a:effectLst>
                <a:latin typeface="Arial Black" panose="020B0A04020102020204" pitchFamily="34" charset="0"/>
              </a:rPr>
              <a:t>UNSER MOTTO</a:t>
            </a:r>
          </a:p>
        </p:txBody>
      </p:sp>
      <p:sp>
        <p:nvSpPr>
          <p:cNvPr id="5" name="Szövegdoboz 4">
            <a:extLst>
              <a:ext uri="{FF2B5EF4-FFF2-40B4-BE49-F238E27FC236}">
                <a16:creationId xmlns:a16="http://schemas.microsoft.com/office/drawing/2014/main" id="{401CFCF1-AB0D-8268-2D0B-40EAD6CBAD2C}"/>
              </a:ext>
            </a:extLst>
          </p:cNvPr>
          <p:cNvSpPr txBox="1"/>
          <p:nvPr/>
        </p:nvSpPr>
        <p:spPr>
          <a:xfrm>
            <a:off x="3656965" y="5751645"/>
            <a:ext cx="4878070" cy="307777"/>
          </a:xfrm>
          <a:prstGeom prst="rect">
            <a:avLst/>
          </a:prstGeom>
          <a:noFill/>
        </p:spPr>
        <p:txBody>
          <a:bodyPr wrap="square" rtlCol="0">
            <a:spAutoFit/>
          </a:bodyPr>
          <a:lstStyle/>
          <a:p>
            <a:r>
              <a:rPr lang="hu-HU" sz="1400" dirty="0" err="1">
                <a:latin typeface="Calibri" panose="020F0502020204030204" pitchFamily="34" charset="0"/>
                <a:ea typeface="Calibri" panose="020F0502020204030204" pitchFamily="34" charset="0"/>
                <a:cs typeface="Calibri" panose="020F0502020204030204" pitchFamily="34" charset="0"/>
              </a:rPr>
              <a:t>East</a:t>
            </a:r>
            <a:r>
              <a:rPr lang="hu-HU" sz="1400" dirty="0">
                <a:latin typeface="Calibri" panose="020F0502020204030204" pitchFamily="34" charset="0"/>
                <a:ea typeface="Calibri" panose="020F0502020204030204" pitchFamily="34" charset="0"/>
                <a:cs typeface="Calibri" panose="020F0502020204030204" pitchFamily="34" charset="0"/>
              </a:rPr>
              <a:t> </a:t>
            </a:r>
            <a:r>
              <a:rPr lang="hu-HU" sz="1400" dirty="0" err="1">
                <a:latin typeface="Calibri" panose="020F0502020204030204" pitchFamily="34" charset="0"/>
                <a:ea typeface="Calibri" panose="020F0502020204030204" pitchFamily="34" charset="0"/>
                <a:cs typeface="Calibri" panose="020F0502020204030204" pitchFamily="34" charset="0"/>
              </a:rPr>
              <a:t>Side</a:t>
            </a:r>
            <a:r>
              <a:rPr lang="hu-HU" sz="1400" dirty="0">
                <a:latin typeface="Calibri" panose="020F0502020204030204" pitchFamily="34" charset="0"/>
                <a:ea typeface="Calibri" panose="020F0502020204030204" pitchFamily="34" charset="0"/>
                <a:cs typeface="Calibri" panose="020F0502020204030204" pitchFamily="34" charset="0"/>
              </a:rPr>
              <a:t> </a:t>
            </a:r>
            <a:r>
              <a:rPr lang="hu-HU" sz="1400" dirty="0" err="1">
                <a:latin typeface="Calibri" panose="020F0502020204030204" pitchFamily="34" charset="0"/>
                <a:ea typeface="Calibri" panose="020F0502020204030204" pitchFamily="34" charset="0"/>
                <a:cs typeface="Calibri" panose="020F0502020204030204" pitchFamily="34" charset="0"/>
              </a:rPr>
              <a:t>Gallery</a:t>
            </a:r>
            <a:r>
              <a:rPr lang="hu-HU" sz="1400" dirty="0">
                <a:latin typeface="Calibri" panose="020F0502020204030204" pitchFamily="34" charset="0"/>
                <a:ea typeface="Calibri" panose="020F0502020204030204" pitchFamily="34" charset="0"/>
                <a:cs typeface="Calibri" panose="020F0502020204030204" pitchFamily="34" charset="0"/>
              </a:rPr>
              <a:t>, Berlin -  </a:t>
            </a:r>
            <a:r>
              <a:rPr lang="hu-HU" sz="1400" dirty="0" err="1">
                <a:latin typeface="Calibri" panose="020F0502020204030204" pitchFamily="34" charset="0"/>
                <a:ea typeface="Calibri" panose="020F0502020204030204" pitchFamily="34" charset="0"/>
                <a:cs typeface="Calibri" panose="020F0502020204030204" pitchFamily="34" charset="0"/>
              </a:rPr>
              <a:t>Eigenes</a:t>
            </a:r>
            <a:r>
              <a:rPr lang="hu-HU" sz="1400" dirty="0">
                <a:latin typeface="Calibri" panose="020F0502020204030204" pitchFamily="34" charset="0"/>
                <a:ea typeface="Calibri" panose="020F0502020204030204" pitchFamily="34" charset="0"/>
                <a:cs typeface="Calibri" panose="020F0502020204030204" pitchFamily="34" charset="0"/>
              </a:rPr>
              <a:t> </a:t>
            </a:r>
            <a:r>
              <a:rPr lang="hu-HU" sz="1400" dirty="0" err="1">
                <a:latin typeface="Calibri" panose="020F0502020204030204" pitchFamily="34" charset="0"/>
                <a:ea typeface="Calibri" panose="020F0502020204030204" pitchFamily="34" charset="0"/>
                <a:cs typeface="Calibri" panose="020F0502020204030204" pitchFamily="34" charset="0"/>
              </a:rPr>
              <a:t>Foto</a:t>
            </a:r>
            <a:r>
              <a:rPr lang="hu-HU" sz="1400" dirty="0">
                <a:latin typeface="Calibri" panose="020F0502020204030204" pitchFamily="34" charset="0"/>
                <a:ea typeface="Calibri" panose="020F0502020204030204" pitchFamily="34" charset="0"/>
                <a:cs typeface="Calibri" panose="020F0502020204030204" pitchFamily="34" charset="0"/>
              </a:rPr>
              <a:t> / Mónika Lakos, </a:t>
            </a:r>
            <a:r>
              <a:rPr lang="hu-HU" sz="1400" dirty="0" err="1">
                <a:latin typeface="Calibri" panose="020F0502020204030204" pitchFamily="34" charset="0"/>
                <a:ea typeface="Calibri" panose="020F0502020204030204" pitchFamily="34" charset="0"/>
                <a:cs typeface="Calibri" panose="020F0502020204030204" pitchFamily="34" charset="0"/>
              </a:rPr>
              <a:t>Ungarn</a:t>
            </a:r>
            <a:endParaRPr lang="hu-HU" sz="1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78480512"/>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a:extLst>
            <a:ext uri="{FF2B5EF4-FFF2-40B4-BE49-F238E27FC236}">
              <a16:creationId xmlns:a16="http://schemas.microsoft.com/office/drawing/2014/main" id="{2B340DCE-D469-93D2-C302-B4C84B8883BD}"/>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495BB605-613F-9BC7-39FF-FF2F6351087F}"/>
              </a:ext>
            </a:extLst>
          </p:cNvPr>
          <p:cNvSpPr>
            <a:spLocks noGrp="1"/>
          </p:cNvSpPr>
          <p:nvPr>
            <p:ph type="title"/>
          </p:nvPr>
        </p:nvSpPr>
        <p:spPr>
          <a:xfrm>
            <a:off x="324522" y="2639702"/>
            <a:ext cx="11542955" cy="1578596"/>
          </a:xfrm>
          <a:solidFill>
            <a:srgbClr val="FFFFFF">
              <a:alpha val="70000"/>
            </a:srgbClr>
          </a:solidFill>
          <a:effectLst>
            <a:softEdge rad="127000"/>
          </a:effectLst>
        </p:spPr>
        <p:txBody>
          <a:bodyPr>
            <a:normAutofit/>
          </a:bodyPr>
          <a:lstStyle/>
          <a:p>
            <a:r>
              <a:rPr lang="hu-HU" sz="3600" dirty="0">
                <a:solidFill>
                  <a:srgbClr val="C00000"/>
                </a:solidFill>
                <a:latin typeface="Arial Black" panose="020B0A04020102020204" pitchFamily="34" charset="0"/>
              </a:rPr>
              <a:t>Vielen DANK </a:t>
            </a:r>
            <a:br>
              <a:rPr lang="hu-HU" sz="3600" dirty="0">
                <a:solidFill>
                  <a:srgbClr val="C00000"/>
                </a:solidFill>
                <a:latin typeface="Arial Black" panose="020B0A04020102020204" pitchFamily="34" charset="0"/>
              </a:rPr>
            </a:br>
            <a:r>
              <a:rPr lang="hu-HU" sz="3600" dirty="0">
                <a:solidFill>
                  <a:srgbClr val="C00000"/>
                </a:solidFill>
                <a:latin typeface="Arial Black" panose="020B0A04020102020204" pitchFamily="34" charset="0"/>
              </a:rPr>
              <a:t>FÜR DIE AUFMERKSAMKEIT!</a:t>
            </a:r>
          </a:p>
        </p:txBody>
      </p:sp>
      <p:sp>
        <p:nvSpPr>
          <p:cNvPr id="3" name="Élőláb helye 2">
            <a:extLst>
              <a:ext uri="{FF2B5EF4-FFF2-40B4-BE49-F238E27FC236}">
                <a16:creationId xmlns:a16="http://schemas.microsoft.com/office/drawing/2014/main" id="{AA9939A0-D82C-7E4F-AC1B-5831C52ACE3D}"/>
              </a:ext>
            </a:extLst>
          </p:cNvPr>
          <p:cNvSpPr>
            <a:spLocks noGrp="1"/>
          </p:cNvSpPr>
          <p:nvPr>
            <p:ph type="ftr" sz="quarter" idx="11"/>
          </p:nvPr>
        </p:nvSpPr>
        <p:spPr>
          <a:xfrm>
            <a:off x="909319" y="4218298"/>
            <a:ext cx="10556239" cy="997712"/>
          </a:xfrm>
        </p:spPr>
        <p:txBody>
          <a:bodyPr/>
          <a:lstStyle/>
          <a:p>
            <a:pPr rtl="0"/>
            <a:r>
              <a:rPr lang="de-DE" sz="2400" noProof="0" dirty="0">
                <a:solidFill>
                  <a:schemeClr val="bg1">
                    <a:alpha val="70000"/>
                  </a:schemeClr>
                </a:solidFill>
              </a:rPr>
              <a:t>ERASMUS+ Nachhaltigkeit macht Schule, Team Ungarn – </a:t>
            </a:r>
            <a:r>
              <a:rPr lang="hu-HU" sz="2400" noProof="0" dirty="0">
                <a:solidFill>
                  <a:schemeClr val="bg1">
                    <a:alpha val="70000"/>
                  </a:schemeClr>
                </a:solidFill>
              </a:rPr>
              <a:t>TLA </a:t>
            </a:r>
            <a:r>
              <a:rPr lang="de-DE" sz="2400" noProof="0" dirty="0">
                <a:solidFill>
                  <a:schemeClr val="bg1">
                    <a:alpha val="70000"/>
                  </a:schemeClr>
                </a:solidFill>
              </a:rPr>
              <a:t>Essen, 09-13. 03. 2026</a:t>
            </a:r>
            <a:endParaRPr lang="en-US" sz="2400" noProof="0" dirty="0">
              <a:solidFill>
                <a:schemeClr val="bg1">
                  <a:alpha val="70000"/>
                </a:schemeClr>
              </a:solidFill>
            </a:endParaRPr>
          </a:p>
        </p:txBody>
      </p:sp>
      <p:pic>
        <p:nvPicPr>
          <p:cNvPr id="4" name="image4.png">
            <a:extLst>
              <a:ext uri="{FF2B5EF4-FFF2-40B4-BE49-F238E27FC236}">
                <a16:creationId xmlns:a16="http://schemas.microsoft.com/office/drawing/2014/main" id="{615C39CA-8257-2779-50B3-F1D72CB02FC0}"/>
              </a:ext>
            </a:extLst>
          </p:cNvPr>
          <p:cNvPicPr/>
          <p:nvPr/>
        </p:nvPicPr>
        <p:blipFill>
          <a:blip r:embed="rId3"/>
          <a:srcRect/>
          <a:stretch>
            <a:fillRect/>
          </a:stretch>
        </p:blipFill>
        <p:spPr>
          <a:xfrm>
            <a:off x="584198" y="6046787"/>
            <a:ext cx="1651001" cy="577660"/>
          </a:xfrm>
          <a:prstGeom prst="rect">
            <a:avLst/>
          </a:prstGeom>
          <a:ln/>
        </p:spPr>
      </p:pic>
      <p:graphicFrame>
        <p:nvGraphicFramePr>
          <p:cNvPr id="6" name="Táblázat 5">
            <a:extLst>
              <a:ext uri="{FF2B5EF4-FFF2-40B4-BE49-F238E27FC236}">
                <a16:creationId xmlns:a16="http://schemas.microsoft.com/office/drawing/2014/main" id="{A32D31C1-003B-317C-0FC5-5CBA09083B65}"/>
              </a:ext>
            </a:extLst>
          </p:cNvPr>
          <p:cNvGraphicFramePr>
            <a:graphicFrameLocks noGrp="1"/>
          </p:cNvGraphicFramePr>
          <p:nvPr>
            <p:extLst>
              <p:ext uri="{D42A27DB-BD31-4B8C-83A1-F6EECF244321}">
                <p14:modId xmlns:p14="http://schemas.microsoft.com/office/powerpoint/2010/main" val="4042407356"/>
              </p:ext>
            </p:extLst>
          </p:nvPr>
        </p:nvGraphicFramePr>
        <p:xfrm>
          <a:off x="2294295" y="5469127"/>
          <a:ext cx="9313507" cy="1155320"/>
        </p:xfrm>
        <a:graphic>
          <a:graphicData uri="http://schemas.openxmlformats.org/drawingml/2006/table">
            <a:tbl>
              <a:tblPr bandRow="1">
                <a:tableStyleId>{5C22544A-7EE6-4342-B048-85BDC9FD1C3A}</a:tableStyleId>
              </a:tblPr>
              <a:tblGrid>
                <a:gridCol w="9313507">
                  <a:extLst>
                    <a:ext uri="{9D8B030D-6E8A-4147-A177-3AD203B41FA5}">
                      <a16:colId xmlns:a16="http://schemas.microsoft.com/office/drawing/2014/main" val="2722549259"/>
                    </a:ext>
                  </a:extLst>
                </a:gridCol>
              </a:tblGrid>
              <a:tr h="0">
                <a:tc>
                  <a:txBody>
                    <a:bodyPr/>
                    <a:lstStyle/>
                    <a:p>
                      <a:pPr algn="just">
                        <a:lnSpc>
                          <a:spcPct val="107000"/>
                        </a:lnSpc>
                        <a:spcAft>
                          <a:spcPts val="800"/>
                        </a:spcAft>
                        <a:buNone/>
                        <a:tabLst>
                          <a:tab pos="5939790" algn="r"/>
                        </a:tabLst>
                      </a:pPr>
                      <a:r>
                        <a:rPr lang="de-DE" sz="1200" dirty="0">
                          <a:effectLst/>
                        </a:rPr>
                        <a:t>Von der Europäischen Union finanziert. Die geäußerten Ansichten und Meinungen entsprechen jedoch ausschließlich denen des Autors bzw. der Autoren und spiegeln nicht zwingend die der Europäischen Union oder der Europäischen Exekutivagentur für Bildung und Kultur (EACEA) wider. Weder die Europäische Union noch die EACEA können dafür verantwortlich gemacht werden.</a:t>
                      </a:r>
                      <a:endParaRPr lang="hu-HU" sz="18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2036423639"/>
                  </a:ext>
                </a:extLst>
              </a:tr>
              <a:tr h="0">
                <a:tc>
                  <a:txBody>
                    <a:bodyPr/>
                    <a:lstStyle/>
                    <a:p>
                      <a:pPr>
                        <a:lnSpc>
                          <a:spcPct val="107000"/>
                        </a:lnSpc>
                        <a:spcAft>
                          <a:spcPts val="800"/>
                        </a:spcAft>
                        <a:buNone/>
                      </a:pPr>
                      <a:r>
                        <a:rPr lang="de-DE" sz="1200" dirty="0">
                          <a:effectLst/>
                        </a:rPr>
                        <a:t>Dieses Dokument wurde im Rahmen des EU geförderten </a:t>
                      </a:r>
                      <a:r>
                        <a:rPr lang="de-DE" sz="1200" dirty="0">
                          <a:effectLst/>
                          <a:hlinkClick r:id="rId4"/>
                        </a:rPr>
                        <a:t>Erasmus+</a:t>
                      </a:r>
                      <a:r>
                        <a:rPr lang="de-DE" sz="1200" dirty="0">
                          <a:effectLst/>
                        </a:rPr>
                        <a:t> - Projektes „Nachhaltigkeit macht Schule“ erstellt und steht unter der </a:t>
                      </a:r>
                      <a:r>
                        <a:rPr lang="de-DE" sz="1200" dirty="0">
                          <a:effectLst/>
                          <a:hlinkClick r:id="rId5"/>
                        </a:rPr>
                        <a:t>CC BY-SA 4.0</a:t>
                      </a:r>
                      <a:r>
                        <a:rPr lang="de-DE" sz="1200" dirty="0">
                          <a:effectLst/>
                        </a:rPr>
                        <a:t> Lizenz.</a:t>
                      </a:r>
                      <a:br>
                        <a:rPr lang="de-DE" sz="1200" dirty="0">
                          <a:effectLst/>
                        </a:rPr>
                      </a:br>
                      <a:r>
                        <a:rPr lang="de-DE" sz="1200" dirty="0">
                          <a:effectLst/>
                        </a:rPr>
                        <a:t>Autor*in: Mónika Lakos</a:t>
                      </a:r>
                      <a:endParaRPr lang="hu-HU" sz="18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1954548858"/>
                  </a:ext>
                </a:extLst>
              </a:tr>
            </a:tbl>
          </a:graphicData>
        </a:graphic>
      </p:graphicFrame>
      <p:pic>
        <p:nvPicPr>
          <p:cNvPr id="7" name="image5.png">
            <a:extLst>
              <a:ext uri="{FF2B5EF4-FFF2-40B4-BE49-F238E27FC236}">
                <a16:creationId xmlns:a16="http://schemas.microsoft.com/office/drawing/2014/main" id="{B1343AA2-5E33-7635-B115-EF1AD7EBA280}"/>
              </a:ext>
            </a:extLst>
          </p:cNvPr>
          <p:cNvPicPr/>
          <p:nvPr/>
        </p:nvPicPr>
        <p:blipFill>
          <a:blip r:embed="rId6"/>
          <a:srcRect/>
          <a:stretch>
            <a:fillRect/>
          </a:stretch>
        </p:blipFill>
        <p:spPr>
          <a:xfrm>
            <a:off x="324522" y="282829"/>
            <a:ext cx="2358967" cy="572008"/>
          </a:xfrm>
          <a:prstGeom prst="rect">
            <a:avLst/>
          </a:prstGeom>
          <a:ln/>
        </p:spPr>
      </p:pic>
    </p:spTree>
    <p:extLst>
      <p:ext uri="{BB962C8B-B14F-4D97-AF65-F5344CB8AC3E}">
        <p14:creationId xmlns:p14="http://schemas.microsoft.com/office/powerpoint/2010/main" val="3477591842"/>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theme/theme1.xml><?xml version="1.0" encoding="utf-8"?>
<a:theme xmlns:a="http://schemas.openxmlformats.org/drawingml/2006/main" name="Csomag">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TF56596226_38Langs_Updated" id="{347B6E3E-005E-4CB3-8C4A-0B54C59E637B}" vid="{ED7E8329-D6D1-4972-89BA-B088FD17CF34}"/>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775A23-75CA-4614-9647-C9B2CE742CA2}">
  <ds:schemaRefs>
    <ds:schemaRef ds:uri="http://www.w3.org/XML/1998/namespace"/>
    <ds:schemaRef ds:uri="16c05727-aa75-4e4a-9b5f-8a80a1165891"/>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purl.org/dc/dcmitype/"/>
    <ds:schemaRef ds:uri="http://purl.org/dc/terms/"/>
    <ds:schemaRef ds:uri="http://schemas.openxmlformats.org/package/2006/metadata/core-properties"/>
    <ds:schemaRef ds:uri="71af3243-3dd4-4a8d-8c0d-dd76da1f02a5"/>
  </ds:schemaRefs>
</ds:datastoreItem>
</file>

<file path=customXml/itemProps2.xml><?xml version="1.0" encoding="utf-8"?>
<ds:datastoreItem xmlns:ds="http://schemas.openxmlformats.org/officeDocument/2006/customXml" ds:itemID="{8A451F4C-A3A1-4FF3-AEA5-AE3EFF175B02}">
  <ds:schemaRefs>
    <ds:schemaRef ds:uri="http://schemas.microsoft.com/sharepoint/v3/contenttype/forms"/>
  </ds:schemaRefs>
</ds:datastoreItem>
</file>

<file path=customXml/itemProps3.xml><?xml version="1.0" encoding="utf-8"?>
<ds:datastoreItem xmlns:ds="http://schemas.openxmlformats.org/officeDocument/2006/customXml" ds:itemID="{F009F5EF-575C-40E7-A9C5-EC1F2A5548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Csomag arculat</Template>
  <TotalTime>1205</TotalTime>
  <Words>1096</Words>
  <Application>Microsoft Office PowerPoint</Application>
  <PresentationFormat>Szélesvásznú</PresentationFormat>
  <Paragraphs>142</Paragraphs>
  <Slides>17</Slides>
  <Notes>1</Notes>
  <HiddenSlides>0</HiddenSlides>
  <MMClips>0</MMClips>
  <ScaleCrop>false</ScaleCrop>
  <HeadingPairs>
    <vt:vector size="6" baseType="variant">
      <vt:variant>
        <vt:lpstr>Használt betűtípusok</vt:lpstr>
      </vt:variant>
      <vt:variant>
        <vt:i4>5</vt:i4>
      </vt:variant>
      <vt:variant>
        <vt:lpstr>Téma</vt:lpstr>
      </vt:variant>
      <vt:variant>
        <vt:i4>1</vt:i4>
      </vt:variant>
      <vt:variant>
        <vt:lpstr>Diacímek</vt:lpstr>
      </vt:variant>
      <vt:variant>
        <vt:i4>17</vt:i4>
      </vt:variant>
    </vt:vector>
  </HeadingPairs>
  <TitlesOfParts>
    <vt:vector size="23" baseType="lpstr">
      <vt:lpstr>Arial</vt:lpstr>
      <vt:lpstr>Arial Black</vt:lpstr>
      <vt:lpstr>Calibri</vt:lpstr>
      <vt:lpstr>Gill Sans MT</vt:lpstr>
      <vt:lpstr>Wingdings</vt:lpstr>
      <vt:lpstr>Csomag</vt:lpstr>
      <vt:lpstr>UNSERE ZUKUNFT BEGINNT HEUTE</vt:lpstr>
      <vt:lpstr>Die 17 Ziele für nachhaltige entwicklung (SDGs)</vt:lpstr>
      <vt:lpstr>Ziel 4 – Hochwertige Bildung</vt:lpstr>
      <vt:lpstr>Ziel 4 – Hochwertige Bildung</vt:lpstr>
      <vt:lpstr>Ziel 6 – Sauberes Wasser und Sanitäreinrichtungen</vt:lpstr>
      <vt:lpstr>Ziel 6 – Sauberes Wasser und Sanitäreinrichtungen</vt:lpstr>
      <vt:lpstr>Ziel 10 – Weniger Ungleichheiten</vt:lpstr>
      <vt:lpstr>Ziel 10 – Weniger Ungleichheiten</vt:lpstr>
      <vt:lpstr>Ziel 11 – Nachhaltige Städte  und gemeinden</vt:lpstr>
      <vt:lpstr>Ziel 11 – Nachhaltige Städte  und gemeinden</vt:lpstr>
      <vt:lpstr>Ziel 12 – Nachhaltiger Konsum und Produktion</vt:lpstr>
      <vt:lpstr>Ziel 12 – Nachhaltiger Konsum und Produktion</vt:lpstr>
      <vt:lpstr>Ziel 17 – Partnerschaften  zur Erreichung der Ziele</vt:lpstr>
      <vt:lpstr>Ziel 17 – Partnerschaften  zur Erreichung der Ziele</vt:lpstr>
      <vt:lpstr>UNSERE VISION BOARD FÜR Nachhaltigkeitsziele  2030</vt:lpstr>
      <vt:lpstr>PowerPoint-bemutató</vt:lpstr>
      <vt:lpstr>Vielen DANK  FÜR DIE AUFMERKSAMKEIT!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UNSERE ZUKUNFT BEGINNT HEUTE</dc:title>
  <dc:creator>O365 felhasználó</dc:creator>
  <cp:lastModifiedBy>O365 felhasználó</cp:lastModifiedBy>
  <cp:revision>62</cp:revision>
  <cp:lastPrinted>2026-03-02T10:37:25Z</cp:lastPrinted>
  <dcterms:created xsi:type="dcterms:W3CDTF">2026-02-27T23:09:46Z</dcterms:created>
  <dcterms:modified xsi:type="dcterms:W3CDTF">2026-06-28T14:54:04Z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