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Century Schoolbook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ZMvL6R+KiqOIpWrqUYIvE2Ya8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Schoolbook-regular.fntdata"/><Relationship Id="rId10" Type="http://schemas.openxmlformats.org/officeDocument/2006/relationships/slide" Target="slides/slide6.xml"/><Relationship Id="rId13" Type="http://schemas.openxmlformats.org/officeDocument/2006/relationships/font" Target="fonts/CenturySchoolbook-italic.fntdata"/><Relationship Id="rId12" Type="http://schemas.openxmlformats.org/officeDocument/2006/relationships/font" Target="fonts/CenturySchoolbook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CenturySchoolbook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 txBox="1"/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entury Schoolbook"/>
              <a:buNone/>
              <a:defRPr sz="7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8"/>
          <p:cNvSpPr txBox="1"/>
          <p:nvPr>
            <p:ph idx="1" type="subTitle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5" name="Google Shape;15;p8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8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algn="ctr">
              <a:spcBef>
                <a:spcPts val="0"/>
              </a:spcBef>
              <a:buNone/>
              <a:defRPr b="0" i="0" sz="36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8" name="Google Shape;18;p8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" type="body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1261872" y="1713655"/>
            <a:ext cx="44805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20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8" name="Google Shape;28;p10"/>
          <p:cNvSpPr txBox="1"/>
          <p:nvPr>
            <p:ph idx="2" type="body"/>
          </p:nvPr>
        </p:nvSpPr>
        <p:spPr>
          <a:xfrm>
            <a:off x="1261872" y="2507550"/>
            <a:ext cx="4480560" cy="366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29" name="Google Shape;29;p10"/>
          <p:cNvSpPr txBox="1"/>
          <p:nvPr>
            <p:ph idx="3" type="body"/>
          </p:nvPr>
        </p:nvSpPr>
        <p:spPr>
          <a:xfrm>
            <a:off x="6126480" y="1713655"/>
            <a:ext cx="44805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20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10"/>
          <p:cNvSpPr txBox="1"/>
          <p:nvPr>
            <p:ph idx="4" type="body"/>
          </p:nvPr>
        </p:nvSpPr>
        <p:spPr>
          <a:xfrm>
            <a:off x="6126480" y="2507550"/>
            <a:ext cx="4480560" cy="366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31" name="Google Shape;31;p10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entury Schoolbook"/>
              <a:buNone/>
              <a:defRPr b="0" sz="7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" type="body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760"/>
              <a:buNone/>
              <a:defRPr sz="22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45" name="Google Shape;45;p12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1261872" y="1828800"/>
            <a:ext cx="448056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49" name="Google Shape;49;p13"/>
          <p:cNvSpPr txBox="1"/>
          <p:nvPr>
            <p:ph idx="2" type="body"/>
          </p:nvPr>
        </p:nvSpPr>
        <p:spPr>
          <a:xfrm>
            <a:off x="6126480" y="1828800"/>
            <a:ext cx="448056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 sz="1800"/>
            </a:lvl1pPr>
            <a:lvl2pPr indent="-3302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2pPr>
            <a:lvl3pPr indent="-3175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title"/>
          </p:nvPr>
        </p:nvSpPr>
        <p:spPr>
          <a:xfrm>
            <a:off x="841248" y="457200"/>
            <a:ext cx="3200400" cy="16001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Schoolbook"/>
              <a:buNone/>
              <a:defRPr b="0"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5"/>
          <p:cNvSpPr txBox="1"/>
          <p:nvPr>
            <p:ph idx="1" type="body"/>
          </p:nvPr>
        </p:nvSpPr>
        <p:spPr>
          <a:xfrm>
            <a:off x="4504267" y="685800"/>
            <a:ext cx="6079066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6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Char char="●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400"/>
              <a:buChar char="●"/>
              <a:defRPr sz="1400"/>
            </a:lvl9pPr>
          </a:lstStyle>
          <a:p/>
        </p:txBody>
      </p:sp>
      <p:sp>
        <p:nvSpPr>
          <p:cNvPr id="60" name="Google Shape;60;p15"/>
          <p:cNvSpPr txBox="1"/>
          <p:nvPr>
            <p:ph idx="2" type="body"/>
          </p:nvPr>
        </p:nvSpPr>
        <p:spPr>
          <a:xfrm>
            <a:off x="841248" y="2099734"/>
            <a:ext cx="3200400" cy="3810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4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/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 txBox="1"/>
          <p:nvPr>
            <p:ph type="title"/>
          </p:nvPr>
        </p:nvSpPr>
        <p:spPr>
          <a:xfrm>
            <a:off x="914400" y="5257800"/>
            <a:ext cx="9982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Schoolbook"/>
              <a:buNone/>
              <a:defRPr b="0"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0" y="0"/>
            <a:ext cx="11292840" cy="51289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914400" y="6108589"/>
            <a:ext cx="9982200" cy="5970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40"/>
              <a:buNone/>
              <a:defRPr sz="1300">
                <a:solidFill>
                  <a:srgbClr val="D8D8D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383884" y="-293212"/>
            <a:ext cx="4351337" cy="8595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6938169" y="2091531"/>
            <a:ext cx="5897562" cy="247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680369" y="-537369"/>
            <a:ext cx="5897562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indent="-342900" lvl="2" marL="1371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BD7CF"/>
            </a:gs>
            <a:gs pos="100000">
              <a:srgbClr val="C1BDB5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rgbClr val="34343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7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  <a:defRPr b="0" i="0" sz="4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7"/>
          <p:cNvSpPr txBox="1"/>
          <p:nvPr>
            <p:ph idx="1" type="body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26262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9" name="Google Shape;9;p7"/>
          <p:cNvSpPr txBox="1"/>
          <p:nvPr>
            <p:ph idx="10" type="dt"/>
          </p:nvPr>
        </p:nvSpPr>
        <p:spPr>
          <a:xfrm rot="-5400000">
            <a:off x="10797542" y="998537"/>
            <a:ext cx="1904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DADAD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0" name="Google Shape;10;p7"/>
          <p:cNvSpPr txBox="1"/>
          <p:nvPr>
            <p:ph idx="11" type="ftr"/>
          </p:nvPr>
        </p:nvSpPr>
        <p:spPr>
          <a:xfrm rot="-5400000">
            <a:off x="9959341" y="4046537"/>
            <a:ext cx="358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50" u="none" cap="none" strike="noStrike">
                <a:solidFill>
                  <a:srgbClr val="DADADA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1" name="Google Shape;11;p7"/>
          <p:cNvSpPr txBox="1"/>
          <p:nvPr>
            <p:ph idx="12" type="sldNum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3600" u="none" cap="none" strike="noStrike">
                <a:solidFill>
                  <a:srgbClr val="8E8E9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entury Schoolbook"/>
              <a:buNone/>
            </a:pPr>
            <a:r>
              <a:rPr lang="de-DE"/>
              <a:t>Nachhaltige/r Konsum und Produktion</a:t>
            </a: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</a:pPr>
            <a:r>
              <a:rPr lang="de-DE"/>
              <a:t>Bodó Lilla und Székely Ágnes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title"/>
          </p:nvPr>
        </p:nvSpPr>
        <p:spPr>
          <a:xfrm>
            <a:off x="36004" y="38685"/>
            <a:ext cx="3914775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de-DE"/>
              <a:t>Einführung</a:t>
            </a:r>
            <a:endParaRPr/>
          </a:p>
        </p:txBody>
      </p:sp>
      <p:sp>
        <p:nvSpPr>
          <p:cNvPr id="95" name="Google Shape;95;p2"/>
          <p:cNvSpPr txBox="1"/>
          <p:nvPr>
            <p:ph idx="1" type="body"/>
          </p:nvPr>
        </p:nvSpPr>
        <p:spPr>
          <a:xfrm>
            <a:off x="304800" y="1828800"/>
            <a:ext cx="3305175" cy="204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Zur Einführung bekommt jeder einen Fragebogen. Wir bitten euch, diesen ehrlich auszufüllen.</a:t>
            </a:r>
            <a:endParaRPr/>
          </a:p>
        </p:txBody>
      </p:sp>
      <p:grpSp>
        <p:nvGrpSpPr>
          <p:cNvPr id="96" name="Google Shape;96;p2"/>
          <p:cNvGrpSpPr/>
          <p:nvPr/>
        </p:nvGrpSpPr>
        <p:grpSpPr>
          <a:xfrm>
            <a:off x="0" y="3499338"/>
            <a:ext cx="11280531" cy="3841759"/>
            <a:chOff x="0" y="3499338"/>
            <a:chExt cx="11280531" cy="3841759"/>
          </a:xfrm>
        </p:grpSpPr>
        <p:pic>
          <p:nvPicPr>
            <p:cNvPr descr="NRW2030: SDG 12 - Nachhaltige/r Konsum und Production | NRW2030 - Gemeinsam. Nachhaltig Handeln." id="97" name="Google Shape;97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80618" y="3499338"/>
              <a:ext cx="7557868" cy="33772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2"/>
            <p:cNvSpPr/>
            <p:nvPr/>
          </p:nvSpPr>
          <p:spPr>
            <a:xfrm>
              <a:off x="0" y="3499338"/>
              <a:ext cx="1993392" cy="3358662"/>
            </a:xfrm>
            <a:prstGeom prst="rect">
              <a:avLst/>
            </a:prstGeom>
            <a:solidFill>
              <a:schemeClr val="lt1"/>
            </a:solidFill>
            <a:ln cap="flat" cmpd="sng" w="139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9338486" y="3499338"/>
              <a:ext cx="1942045" cy="3841759"/>
            </a:xfrm>
            <a:prstGeom prst="rect">
              <a:avLst/>
            </a:prstGeom>
            <a:solidFill>
              <a:schemeClr val="lt1"/>
            </a:solidFill>
            <a:ln cap="flat" cmpd="sng" w="139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</p:grpSp>
      <p:pic>
        <p:nvPicPr>
          <p:cNvPr descr="üzleti tervezés a gyakorlatban - kérdőíves felmérés - vállalati pénzügyek -  néhány percben, kávé mellé"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4010" y="10392"/>
            <a:ext cx="7513916" cy="3499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>
            <p:ph type="title"/>
          </p:nvPr>
        </p:nvSpPr>
        <p:spPr>
          <a:xfrm>
            <a:off x="939370" y="418963"/>
            <a:ext cx="103742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Schoolbook"/>
              <a:buNone/>
            </a:pPr>
            <a:r>
              <a:rPr b="1" lang="de-DE" sz="3600"/>
              <a:t>Ziel 12 – Nachhaltiger Konsum und nachhaltige Produktion</a:t>
            </a:r>
            <a:endParaRPr b="1" sz="3600"/>
          </a:p>
        </p:txBody>
      </p:sp>
      <p:sp>
        <p:nvSpPr>
          <p:cNvPr id="106" name="Google Shape;106;p3"/>
          <p:cNvSpPr txBox="1"/>
          <p:nvPr>
            <p:ph idx="1" type="body"/>
          </p:nvPr>
        </p:nvSpPr>
        <p:spPr>
          <a:xfrm>
            <a:off x="1261872" y="1713655"/>
            <a:ext cx="44805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de-DE"/>
              <a:t>Was bedeutet das?</a:t>
            </a:r>
            <a:endParaRPr/>
          </a:p>
        </p:txBody>
      </p:sp>
      <p:sp>
        <p:nvSpPr>
          <p:cNvPr id="107" name="Google Shape;107;p3"/>
          <p:cNvSpPr txBox="1"/>
          <p:nvPr>
            <p:ph idx="2" type="body"/>
          </p:nvPr>
        </p:nvSpPr>
        <p:spPr>
          <a:xfrm>
            <a:off x="1261872" y="2507550"/>
            <a:ext cx="4480560" cy="366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Ziel 12 geht darum, die Ressourcen der Erde bewusster zu nutzen.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Nicht </a:t>
            </a:r>
            <a:r>
              <a:rPr b="1" lang="de-DE" u="sng"/>
              <a:t>mehr</a:t>
            </a:r>
            <a:r>
              <a:rPr b="1" lang="de-DE"/>
              <a:t> </a:t>
            </a:r>
            <a:r>
              <a:rPr lang="de-DE"/>
              <a:t>produzieren und konsumieren, sondern besser und verantwortungsvoller.</a:t>
            </a:r>
            <a:endParaRPr/>
          </a:p>
        </p:txBody>
      </p:sp>
      <p:sp>
        <p:nvSpPr>
          <p:cNvPr id="108" name="Google Shape;108;p3"/>
          <p:cNvSpPr txBox="1"/>
          <p:nvPr>
            <p:ph idx="3" type="body"/>
          </p:nvPr>
        </p:nvSpPr>
        <p:spPr>
          <a:xfrm>
            <a:off x="6126480" y="1713655"/>
            <a:ext cx="44805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de-DE"/>
              <a:t>Wo liegt das Problem?</a:t>
            </a:r>
            <a:endParaRPr/>
          </a:p>
        </p:txBody>
      </p:sp>
      <p:sp>
        <p:nvSpPr>
          <p:cNvPr id="109" name="Google Shape;109;p3"/>
          <p:cNvSpPr txBox="1"/>
          <p:nvPr>
            <p:ph idx="4" type="body"/>
          </p:nvPr>
        </p:nvSpPr>
        <p:spPr>
          <a:xfrm>
            <a:off x="6126480" y="2507550"/>
            <a:ext cx="4480560" cy="3664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Große Mengen an Lebensmitteln, Kleidung und Elektronik werden weggeworfen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Bei der Produktion werden Wasser, Energie und Rohstoffe verbraucht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Verschwendung belastet die Umwelt und verstärkt den Klimawandel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Die Ressourcen der Erde sind nicht unendlich.</a:t>
            </a:r>
            <a:endParaRPr/>
          </a:p>
        </p:txBody>
      </p:sp>
      <p:pic>
        <p:nvPicPr>
          <p:cNvPr descr="Felelős fogyasztás - A te bolygód" id="110" name="Google Shape;11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8525" y="4223877"/>
            <a:ext cx="3167253" cy="2364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Schoolbook"/>
              <a:buNone/>
            </a:pPr>
            <a:r>
              <a:rPr b="1" lang="de-DE" sz="4000"/>
              <a:t>Ziel 12 – Nachhaltiger Konsum und nachhaltige Produktion</a:t>
            </a:r>
            <a:endParaRPr sz="4000"/>
          </a:p>
        </p:txBody>
      </p:sp>
      <p:sp>
        <p:nvSpPr>
          <p:cNvPr id="116" name="Google Shape;116;p4"/>
          <p:cNvSpPr txBox="1"/>
          <p:nvPr>
            <p:ph idx="1" type="body"/>
          </p:nvPr>
        </p:nvSpPr>
        <p:spPr>
          <a:xfrm>
            <a:off x="1261872" y="1713655"/>
            <a:ext cx="4480560" cy="4580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de-DE"/>
              <a:t>Was hat das mit uns zu tun?</a:t>
            </a:r>
            <a:endParaRPr/>
          </a:p>
        </p:txBody>
      </p:sp>
      <p:sp>
        <p:nvSpPr>
          <p:cNvPr id="117" name="Google Shape;117;p4"/>
          <p:cNvSpPr txBox="1"/>
          <p:nvPr>
            <p:ph idx="2" type="body"/>
          </p:nvPr>
        </p:nvSpPr>
        <p:spPr>
          <a:xfrm>
            <a:off x="1261872" y="2295525"/>
            <a:ext cx="4480560" cy="2790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Jede Entscheidung zählt: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de-DE"/>
              <a:t>was wir kaufen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de-DE"/>
              <a:t>wie lange wir es nutzen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de-DE"/>
              <a:t>ob wir es wegwerfen oder weiterverwenden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Jeder Einkauf ist eine Entscheidung für die Zukunft.</a:t>
            </a:r>
            <a:endParaRPr/>
          </a:p>
        </p:txBody>
      </p:sp>
      <p:sp>
        <p:nvSpPr>
          <p:cNvPr id="118" name="Google Shape;118;p4"/>
          <p:cNvSpPr txBox="1"/>
          <p:nvPr>
            <p:ph idx="3" type="body"/>
          </p:nvPr>
        </p:nvSpPr>
        <p:spPr>
          <a:xfrm>
            <a:off x="6126480" y="1713655"/>
            <a:ext cx="4480560" cy="6675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de-DE"/>
              <a:t>Nachhaltiger Konsum = bewusste Entscheidungen</a:t>
            </a:r>
            <a:endParaRPr/>
          </a:p>
        </p:txBody>
      </p:sp>
      <p:sp>
        <p:nvSpPr>
          <p:cNvPr id="119" name="Google Shape;119;p4"/>
          <p:cNvSpPr txBox="1"/>
          <p:nvPr>
            <p:ph idx="4" type="body"/>
          </p:nvPr>
        </p:nvSpPr>
        <p:spPr>
          <a:xfrm>
            <a:off x="6126480" y="2486025"/>
            <a:ext cx="4480560" cy="2323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Kaufe nur, was du wirklich brauchst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Bevorzuge langlebige und reparierbare Produkte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Vermeide Verschwendung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Wiederverwenden, weitergeben, recyceln</a:t>
            </a:r>
            <a:endParaRPr/>
          </a:p>
        </p:txBody>
      </p:sp>
      <p:pic>
        <p:nvPicPr>
          <p:cNvPr descr="NRW2030: SDG 12 - Nachhaltige/r Konsum und Production | NRW2030 - Gemeinsam. Nachhaltig Handeln." id="120" name="Google Shape;1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40963" y="4831795"/>
            <a:ext cx="4534457" cy="202620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/>
          <p:nvPr/>
        </p:nvSpPr>
        <p:spPr>
          <a:xfrm>
            <a:off x="-1" y="4831794"/>
            <a:ext cx="3840963" cy="2026205"/>
          </a:xfrm>
          <a:prstGeom prst="rect">
            <a:avLst/>
          </a:prstGeom>
          <a:solidFill>
            <a:schemeClr val="lt1"/>
          </a:solidFill>
          <a:ln cap="flat" cmpd="sng" w="139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22" name="Google Shape;122;p4"/>
          <p:cNvSpPr/>
          <p:nvPr/>
        </p:nvSpPr>
        <p:spPr>
          <a:xfrm>
            <a:off x="8375420" y="4809281"/>
            <a:ext cx="3816580" cy="2048720"/>
          </a:xfrm>
          <a:prstGeom prst="rect">
            <a:avLst/>
          </a:prstGeom>
          <a:solidFill>
            <a:schemeClr val="lt1"/>
          </a:solidFill>
          <a:ln cap="flat" cmpd="sng" w="139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grpSp>
        <p:nvGrpSpPr>
          <p:cNvPr id="123" name="Google Shape;123;p4"/>
          <p:cNvGrpSpPr/>
          <p:nvPr/>
        </p:nvGrpSpPr>
        <p:grpSpPr>
          <a:xfrm>
            <a:off x="-1" y="4904531"/>
            <a:ext cx="12192001" cy="2048720"/>
            <a:chOff x="-1" y="4904531"/>
            <a:chExt cx="12192001" cy="2048720"/>
          </a:xfrm>
        </p:grpSpPr>
        <p:pic>
          <p:nvPicPr>
            <p:cNvPr descr="NRW2030: SDG 12 - Nachhaltige/r Konsum und Production | NRW2030 - Gemeinsam. Nachhaltig Handeln." id="124" name="Google Shape;124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840963" y="4927045"/>
              <a:ext cx="4534457" cy="20262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4"/>
            <p:cNvSpPr/>
            <p:nvPr/>
          </p:nvSpPr>
          <p:spPr>
            <a:xfrm>
              <a:off x="-1" y="4927044"/>
              <a:ext cx="3840963" cy="2026205"/>
            </a:xfrm>
            <a:prstGeom prst="rect">
              <a:avLst/>
            </a:prstGeom>
            <a:solidFill>
              <a:schemeClr val="lt1"/>
            </a:solidFill>
            <a:ln cap="flat" cmpd="sng" w="139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8375420" y="4904531"/>
              <a:ext cx="3816580" cy="2048720"/>
            </a:xfrm>
            <a:prstGeom prst="rect">
              <a:avLst/>
            </a:prstGeom>
            <a:solidFill>
              <a:schemeClr val="lt1"/>
            </a:solidFill>
            <a:ln cap="flat" cmpd="sng" w="139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lobális szemétmaffia dinamikusan terjeszkedik – Greenfo" id="131" name="Google Shape;13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1315700" cy="753814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5"/>
          <p:cNvSpPr txBox="1"/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b="1" lang="de-DE"/>
              <a:t>Beispiel aus dem Alltag</a:t>
            </a:r>
            <a:endParaRPr b="1"/>
          </a:p>
        </p:txBody>
      </p:sp>
      <p:sp>
        <p:nvSpPr>
          <p:cNvPr id="133" name="Google Shape;133;p5"/>
          <p:cNvSpPr txBox="1"/>
          <p:nvPr>
            <p:ph idx="1" type="body"/>
          </p:nvPr>
        </p:nvSpPr>
        <p:spPr>
          <a:xfrm>
            <a:off x="6108192" y="3495675"/>
            <a:ext cx="4470713" cy="25908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82880" lvl="0" marL="18288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Ein T-Shirt: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de-DE"/>
              <a:t>benötigt viel Wasser und Energie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de-DE"/>
              <a:t>legt oft tausende Kilometer zurück</a:t>
            </a:r>
            <a:endParaRPr/>
          </a:p>
          <a:p>
            <a:pPr indent="-182880" lvl="1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de-DE"/>
              <a:t>wird trotzdem häufig nur selten getragen</a:t>
            </a:r>
            <a:endParaRPr/>
          </a:p>
          <a:p>
            <a:pPr indent="-182880" lvl="0" marL="182880" rtl="0" algn="l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SzPts val="1440"/>
              <a:buChar char="•"/>
            </a:pPr>
            <a:r>
              <a:rPr lang="de-DE"/>
              <a:t>Die Frage ist: Brauche ich es – oder will ich es nur?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fenntartható fejlődés fogalma" id="138" name="Google Shape;13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4639" y="1493812"/>
            <a:ext cx="5255400" cy="38703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6"/>
          <p:cNvSpPr txBox="1"/>
          <p:nvPr>
            <p:ph type="title"/>
          </p:nvPr>
        </p:nvSpPr>
        <p:spPr>
          <a:xfrm>
            <a:off x="474053" y="215073"/>
            <a:ext cx="10296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entury Schoolbook"/>
              <a:buNone/>
            </a:pPr>
            <a:r>
              <a:rPr b="1" lang="de-DE" sz="6600"/>
              <a:t>Weniger ist oft mehr</a:t>
            </a:r>
            <a:endParaRPr b="1" sz="6600"/>
          </a:p>
        </p:txBody>
      </p:sp>
      <p:sp>
        <p:nvSpPr>
          <p:cNvPr id="140" name="Google Shape;140;p6"/>
          <p:cNvSpPr txBox="1"/>
          <p:nvPr/>
        </p:nvSpPr>
        <p:spPr>
          <a:xfrm>
            <a:off x="1224000" y="5484350"/>
            <a:ext cx="9744000" cy="10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Global denken, lokal handeln.</a:t>
            </a:r>
            <a:endParaRPr b="1" sz="4800">
              <a:solidFill>
                <a:schemeClr val="dk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2026-02-05T16:06:22Z</dcterms:created>
  <dc:creator>DrBodo</dc:creator>
</cp:coreProperties>
</file>