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10287000" cx="18288000"/>
  <p:notesSz cx="6858000" cy="9144000"/>
  <p:embeddedFontLst>
    <p:embeddedFont>
      <p:font typeface="Poppins"/>
      <p:bold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3" roundtripDataSignature="AMtx7mg9KCOrLxn6hvVpTv5HPgDiUea2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oppins-boldItalic.fntdata"/><Relationship Id="rId27" Type="http://schemas.openxmlformats.org/officeDocument/2006/relationships/font" Target="fonts/Poppi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41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2.jpg"/><Relationship Id="rId4" Type="http://schemas.openxmlformats.org/officeDocument/2006/relationships/image" Target="../media/image34.jpg"/><Relationship Id="rId5" Type="http://schemas.openxmlformats.org/officeDocument/2006/relationships/image" Target="../media/image3.jpg"/><Relationship Id="rId6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Relationship Id="rId4" Type="http://schemas.openxmlformats.org/officeDocument/2006/relationships/image" Target="../media/image25.jpg"/><Relationship Id="rId5" Type="http://schemas.openxmlformats.org/officeDocument/2006/relationships/image" Target="../media/image1.jpg"/><Relationship Id="rId6" Type="http://schemas.openxmlformats.org/officeDocument/2006/relationships/image" Target="../media/image6.jpg"/><Relationship Id="rId7" Type="http://schemas.openxmlformats.org/officeDocument/2006/relationships/image" Target="../media/image21.jpg"/><Relationship Id="rId8" Type="http://schemas.openxmlformats.org/officeDocument/2006/relationships/image" Target="../media/image3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2.jpg"/><Relationship Id="rId5" Type="http://schemas.openxmlformats.org/officeDocument/2006/relationships/image" Target="../media/image2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14.png"/><Relationship Id="rId5" Type="http://schemas.openxmlformats.org/officeDocument/2006/relationships/image" Target="../media/image18.png"/><Relationship Id="rId6" Type="http://schemas.openxmlformats.org/officeDocument/2006/relationships/image" Target="../media/image27.jpg"/><Relationship Id="rId7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6.png"/><Relationship Id="rId4" Type="http://schemas.openxmlformats.org/officeDocument/2006/relationships/image" Target="../media/image20.png"/><Relationship Id="rId5" Type="http://schemas.openxmlformats.org/officeDocument/2006/relationships/image" Target="../media/image3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Relationship Id="rId4" Type="http://schemas.openxmlformats.org/officeDocument/2006/relationships/image" Target="../media/image4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jpg"/><Relationship Id="rId4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2.jpg"/><Relationship Id="rId4" Type="http://schemas.openxmlformats.org/officeDocument/2006/relationships/image" Target="../media/image35.jpg"/><Relationship Id="rId5" Type="http://schemas.openxmlformats.org/officeDocument/2006/relationships/image" Target="../media/image3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3.jpg"/><Relationship Id="rId4" Type="http://schemas.openxmlformats.org/officeDocument/2006/relationships/image" Target="../media/image38.jpg"/><Relationship Id="rId5" Type="http://schemas.openxmlformats.org/officeDocument/2006/relationships/image" Target="../media/image4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37564" r="37564" t="0"/>
          <a:stretch/>
        </p:blipFill>
        <p:spPr>
          <a:xfrm>
            <a:off x="-260330" y="-174939"/>
            <a:ext cx="6879106" cy="1077885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5" name="Google Shape;85;p1"/>
          <p:cNvCxnSpPr/>
          <p:nvPr/>
        </p:nvCxnSpPr>
        <p:spPr>
          <a:xfrm rot="-5400000">
            <a:off x="765813" y="4731904"/>
            <a:ext cx="11724978" cy="0"/>
          </a:xfrm>
          <a:prstGeom prst="straightConnector1">
            <a:avLst/>
          </a:prstGeom>
          <a:noFill/>
          <a:ln cap="flat" cmpd="sng" w="19050">
            <a:solidFill>
              <a:srgbClr val="494F9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6" name="Google Shape;86;p1"/>
          <p:cNvCxnSpPr/>
          <p:nvPr/>
        </p:nvCxnSpPr>
        <p:spPr>
          <a:xfrm>
            <a:off x="6618777" y="666500"/>
            <a:ext cx="12544955" cy="0"/>
          </a:xfrm>
          <a:prstGeom prst="straightConnector1">
            <a:avLst/>
          </a:prstGeom>
          <a:noFill/>
          <a:ln cap="flat" cmpd="sng" w="19050">
            <a:solidFill>
              <a:srgbClr val="494F9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7" name="Google Shape;87;p1"/>
          <p:cNvCxnSpPr/>
          <p:nvPr/>
        </p:nvCxnSpPr>
        <p:spPr>
          <a:xfrm>
            <a:off x="6619846" y="9618796"/>
            <a:ext cx="12610560" cy="0"/>
          </a:xfrm>
          <a:prstGeom prst="straightConnector1">
            <a:avLst/>
          </a:prstGeom>
          <a:noFill/>
          <a:ln cap="flat" cmpd="sng" w="19050">
            <a:solidFill>
              <a:srgbClr val="494F9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" name="Google Shape;88;p1"/>
          <p:cNvCxnSpPr/>
          <p:nvPr/>
        </p:nvCxnSpPr>
        <p:spPr>
          <a:xfrm>
            <a:off x="6618777" y="6826794"/>
            <a:ext cx="12772804" cy="0"/>
          </a:xfrm>
          <a:prstGeom prst="straightConnector1">
            <a:avLst/>
          </a:prstGeom>
          <a:noFill/>
          <a:ln cap="flat" cmpd="sng" w="19050">
            <a:solidFill>
              <a:srgbClr val="494F9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" name="Google Shape;89;p1"/>
          <p:cNvSpPr/>
          <p:nvPr/>
        </p:nvSpPr>
        <p:spPr>
          <a:xfrm>
            <a:off x="-656427" y="-855579"/>
            <a:ext cx="7863050" cy="11743384"/>
          </a:xfrm>
          <a:custGeom>
            <a:rect b="b" l="l" r="r" t="t"/>
            <a:pathLst>
              <a:path extrusionOk="0" h="11743384" w="7863050">
                <a:moveTo>
                  <a:pt x="0" y="0"/>
                </a:moveTo>
                <a:lnTo>
                  <a:pt x="7863050" y="0"/>
                </a:lnTo>
                <a:lnTo>
                  <a:pt x="7863050" y="11743384"/>
                </a:lnTo>
                <a:lnTo>
                  <a:pt x="0" y="11743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0" name="Google Shape;90;p1"/>
          <p:cNvGrpSpPr/>
          <p:nvPr/>
        </p:nvGrpSpPr>
        <p:grpSpPr>
          <a:xfrm>
            <a:off x="7446701" y="2541530"/>
            <a:ext cx="10679582" cy="2601969"/>
            <a:chOff x="0" y="0"/>
            <a:chExt cx="14239442" cy="3469293"/>
          </a:xfrm>
        </p:grpSpPr>
        <p:sp>
          <p:nvSpPr>
            <p:cNvPr id="91" name="Google Shape;91;p1"/>
            <p:cNvSpPr txBox="1"/>
            <p:nvPr/>
          </p:nvSpPr>
          <p:spPr>
            <a:xfrm>
              <a:off x="0" y="2771216"/>
              <a:ext cx="14239442" cy="6980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99" u="none" cap="none" strike="noStrike">
                  <a:solidFill>
                    <a:srgbClr val="494F98"/>
                  </a:solidFill>
                  <a:latin typeface="Open Sans"/>
                  <a:ea typeface="Open Sans"/>
                  <a:cs typeface="Open Sans"/>
                  <a:sym typeface="Open Sans"/>
                </a:rPr>
                <a:t>Zsófia Bakó, Boglárka Balázs, Kincső-Adrienn Máthé</a:t>
              </a:r>
              <a:endParaRPr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0" y="0"/>
              <a:ext cx="13241381" cy="191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9499" u="none" cap="none" strike="noStrike">
                  <a:solidFill>
                    <a:srgbClr val="494F98"/>
                  </a:solidFill>
                  <a:latin typeface="Open Sans"/>
                  <a:ea typeface="Open Sans"/>
                  <a:cs typeface="Open Sans"/>
                  <a:sym typeface="Open Sans"/>
                </a:rPr>
                <a:t>1-KEINE ARMUT</a:t>
              </a:r>
              <a:endParaRPr/>
            </a:p>
          </p:txBody>
        </p:sp>
      </p:grpSp>
      <p:sp>
        <p:nvSpPr>
          <p:cNvPr id="93" name="Google Shape;93;p1"/>
          <p:cNvSpPr txBox="1"/>
          <p:nvPr/>
        </p:nvSpPr>
        <p:spPr>
          <a:xfrm>
            <a:off x="7371352" y="7650535"/>
            <a:ext cx="10754931" cy="14019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54" u="none" cap="none" strike="noStrike">
                <a:solidFill>
                  <a:srgbClr val="494F98"/>
                </a:solidFill>
                <a:latin typeface="Open Sans"/>
                <a:ea typeface="Open Sans"/>
                <a:cs typeface="Open Sans"/>
                <a:sym typeface="Open Sans"/>
              </a:rPr>
              <a:t>Was bedeutet es, wenn jemand  überhaupt nichts zu essen hat?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07449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Google Shape;98;p2"/>
          <p:cNvCxnSpPr/>
          <p:nvPr/>
        </p:nvCxnSpPr>
        <p:spPr>
          <a:xfrm>
            <a:off x="-1103581" y="4652596"/>
            <a:ext cx="20495162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9" name="Google Shape;99;p2"/>
          <p:cNvCxnSpPr/>
          <p:nvPr/>
        </p:nvCxnSpPr>
        <p:spPr>
          <a:xfrm>
            <a:off x="-1103581" y="9599746"/>
            <a:ext cx="20495162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0" name="Google Shape;100;p2"/>
          <p:cNvCxnSpPr/>
          <p:nvPr/>
        </p:nvCxnSpPr>
        <p:spPr>
          <a:xfrm rot="-5400000">
            <a:off x="-445970" y="4731904"/>
            <a:ext cx="11724978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" name="Google Shape;101;p2"/>
          <p:cNvSpPr/>
          <p:nvPr/>
        </p:nvSpPr>
        <p:spPr>
          <a:xfrm>
            <a:off x="259128" y="4747846"/>
            <a:ext cx="4862116" cy="4792456"/>
          </a:xfrm>
          <a:custGeom>
            <a:rect b="b" l="l" r="r" t="t"/>
            <a:pathLst>
              <a:path extrusionOk="0" h="4792456" w="4862116">
                <a:moveTo>
                  <a:pt x="0" y="0"/>
                </a:moveTo>
                <a:lnTo>
                  <a:pt x="4862116" y="0"/>
                </a:lnTo>
                <a:lnTo>
                  <a:pt x="4862116" y="4792456"/>
                </a:lnTo>
                <a:lnTo>
                  <a:pt x="0" y="4792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904" l="0" r="0" t="-29686"/>
            </a:stretch>
          </a:blipFill>
          <a:ln>
            <a:noFill/>
          </a:ln>
        </p:spPr>
      </p:sp>
      <p:sp>
        <p:nvSpPr>
          <p:cNvPr id="102" name="Google Shape;102;p2"/>
          <p:cNvSpPr/>
          <p:nvPr/>
        </p:nvSpPr>
        <p:spPr>
          <a:xfrm>
            <a:off x="5684819" y="205839"/>
            <a:ext cx="5194921" cy="4262177"/>
          </a:xfrm>
          <a:custGeom>
            <a:rect b="b" l="l" r="r" t="t"/>
            <a:pathLst>
              <a:path extrusionOk="0" h="4262177" w="5194921">
                <a:moveTo>
                  <a:pt x="0" y="0"/>
                </a:moveTo>
                <a:lnTo>
                  <a:pt x="5194921" y="0"/>
                </a:lnTo>
                <a:lnTo>
                  <a:pt x="5194921" y="4262177"/>
                </a:lnTo>
                <a:lnTo>
                  <a:pt x="0" y="42621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13361" t="0"/>
            </a:stretch>
          </a:blipFill>
          <a:ln>
            <a:noFill/>
          </a:ln>
        </p:spPr>
      </p:sp>
      <p:sp>
        <p:nvSpPr>
          <p:cNvPr id="103" name="Google Shape;103;p2"/>
          <p:cNvSpPr/>
          <p:nvPr/>
        </p:nvSpPr>
        <p:spPr>
          <a:xfrm>
            <a:off x="257519" y="68609"/>
            <a:ext cx="4839525" cy="4536637"/>
          </a:xfrm>
          <a:custGeom>
            <a:rect b="b" l="l" r="r" t="t"/>
            <a:pathLst>
              <a:path extrusionOk="0" h="4536637" w="4839525">
                <a:moveTo>
                  <a:pt x="0" y="0"/>
                </a:moveTo>
                <a:lnTo>
                  <a:pt x="4839526" y="0"/>
                </a:lnTo>
                <a:lnTo>
                  <a:pt x="4839526" y="4536637"/>
                </a:lnTo>
                <a:lnTo>
                  <a:pt x="0" y="45366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42235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>
            <a:off x="11008737" y="245700"/>
            <a:ext cx="7009745" cy="4269393"/>
          </a:xfrm>
          <a:custGeom>
            <a:rect b="b" l="l" r="r" t="t"/>
            <a:pathLst>
              <a:path extrusionOk="0" h="4269393" w="7009745">
                <a:moveTo>
                  <a:pt x="0" y="0"/>
                </a:moveTo>
                <a:lnTo>
                  <a:pt x="7009745" y="0"/>
                </a:lnTo>
                <a:lnTo>
                  <a:pt x="7009745" y="4269393"/>
                </a:lnTo>
                <a:lnTo>
                  <a:pt x="0" y="42693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7454" t="0"/>
            </a:stretch>
          </a:blipFill>
          <a:ln>
            <a:noFill/>
          </a:ln>
        </p:spPr>
      </p:sp>
      <p:sp>
        <p:nvSpPr>
          <p:cNvPr id="105" name="Google Shape;105;p2"/>
          <p:cNvSpPr txBox="1"/>
          <p:nvPr/>
        </p:nvSpPr>
        <p:spPr>
          <a:xfrm>
            <a:off x="6901999" y="6684814"/>
            <a:ext cx="2767534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C5DFF6"/>
                </a:solidFill>
                <a:latin typeface="Open Sans"/>
                <a:ea typeface="Open Sans"/>
                <a:cs typeface="Open Sans"/>
                <a:sym typeface="Open Sans"/>
              </a:rPr>
              <a:t>KEIN GUTES ESSEN</a:t>
            </a:r>
            <a:endParaRPr/>
          </a:p>
        </p:txBody>
      </p:sp>
      <p:sp>
        <p:nvSpPr>
          <p:cNvPr id="106" name="Google Shape;106;p2"/>
          <p:cNvSpPr txBox="1"/>
          <p:nvPr/>
        </p:nvSpPr>
        <p:spPr>
          <a:xfrm>
            <a:off x="6213115" y="5252671"/>
            <a:ext cx="8370557" cy="7785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99" u="none" cap="none" strike="noStrike">
                <a:solidFill>
                  <a:srgbClr val="C5DFF6"/>
                </a:solidFill>
                <a:latin typeface="Open Sans"/>
                <a:ea typeface="Open Sans"/>
                <a:cs typeface="Open Sans"/>
                <a:sym typeface="Open Sans"/>
              </a:rPr>
              <a:t>Was bedeutet die Armut?</a:t>
            </a:r>
            <a:endParaRPr/>
          </a:p>
        </p:txBody>
      </p:sp>
      <p:sp>
        <p:nvSpPr>
          <p:cNvPr id="107" name="Google Shape;107;p2"/>
          <p:cNvSpPr txBox="1"/>
          <p:nvPr/>
        </p:nvSpPr>
        <p:spPr>
          <a:xfrm>
            <a:off x="10944700" y="6684814"/>
            <a:ext cx="2653921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C5DFF6"/>
                </a:solidFill>
                <a:latin typeface="Open Sans"/>
                <a:ea typeface="Open Sans"/>
                <a:cs typeface="Open Sans"/>
                <a:sym typeface="Open Sans"/>
              </a:rPr>
              <a:t>KEINE WOHNUNG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6895026" y="7986078"/>
            <a:ext cx="2774507" cy="815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C5DFF6"/>
                </a:solidFill>
                <a:latin typeface="Open Sans"/>
                <a:ea typeface="Open Sans"/>
                <a:cs typeface="Open Sans"/>
                <a:sym typeface="Open Sans"/>
              </a:rPr>
              <a:t>Keine Medizinische versorgung</a:t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13741496" y="6439486"/>
            <a:ext cx="993967" cy="1151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800" u="none" cap="none" strike="noStrike">
                <a:solidFill>
                  <a:srgbClr val="C5DFF6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5824638" y="6439486"/>
            <a:ext cx="934486" cy="1151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800" u="none" cap="none" strike="noStrike">
                <a:solidFill>
                  <a:srgbClr val="C5DFF6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5738296" y="7984808"/>
            <a:ext cx="1011001" cy="1151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800" u="none" cap="none" strike="noStrike">
                <a:solidFill>
                  <a:srgbClr val="C5DFF6"/>
                </a:solidFill>
                <a:latin typeface="Arial"/>
                <a:ea typeface="Arial"/>
                <a:cs typeface="Arial"/>
                <a:sym typeface="Arial"/>
              </a:rPr>
              <a:t>4.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9812408" y="6443620"/>
            <a:ext cx="986049" cy="1151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800" u="none" cap="none" strike="noStrike">
                <a:solidFill>
                  <a:srgbClr val="C5DFF6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9951168" y="7984808"/>
            <a:ext cx="847290" cy="11512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800" u="none" cap="none" strike="noStrike">
                <a:solidFill>
                  <a:srgbClr val="C5DFF6"/>
                </a:solidFill>
                <a:latin typeface="Arial"/>
                <a:ea typeface="Arial"/>
                <a:cs typeface="Arial"/>
                <a:sym typeface="Arial"/>
              </a:rPr>
              <a:t>5.</a:t>
            </a:r>
            <a:endParaRPr/>
          </a:p>
        </p:txBody>
      </p:sp>
      <p:sp>
        <p:nvSpPr>
          <p:cNvPr id="114" name="Google Shape;114;p2"/>
          <p:cNvSpPr txBox="1"/>
          <p:nvPr/>
        </p:nvSpPr>
        <p:spPr>
          <a:xfrm>
            <a:off x="14881706" y="6684814"/>
            <a:ext cx="2377594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C5DFF6"/>
                </a:solidFill>
                <a:latin typeface="Open Sans"/>
                <a:ea typeface="Open Sans"/>
                <a:cs typeface="Open Sans"/>
                <a:sym typeface="Open Sans"/>
              </a:rPr>
              <a:t>KLEIDUNG</a:t>
            </a:r>
            <a:endParaRPr/>
          </a:p>
        </p:txBody>
      </p:sp>
      <p:sp>
        <p:nvSpPr>
          <p:cNvPr id="115" name="Google Shape;115;p2"/>
          <p:cNvSpPr txBox="1"/>
          <p:nvPr/>
        </p:nvSpPr>
        <p:spPr>
          <a:xfrm>
            <a:off x="10944700" y="8195628"/>
            <a:ext cx="2653921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C5DFF6"/>
                </a:solidFill>
                <a:latin typeface="Open Sans"/>
                <a:ea typeface="Open Sans"/>
                <a:cs typeface="Open Sans"/>
                <a:sym typeface="Open Sans"/>
              </a:rPr>
              <a:t>STRESS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CD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3"/>
          <p:cNvGrpSpPr/>
          <p:nvPr/>
        </p:nvGrpSpPr>
        <p:grpSpPr>
          <a:xfrm>
            <a:off x="1539919" y="3247157"/>
            <a:ext cx="4716983" cy="5352638"/>
            <a:chOff x="0" y="-57150"/>
            <a:chExt cx="6289311" cy="7136850"/>
          </a:xfrm>
        </p:grpSpPr>
        <p:sp>
          <p:nvSpPr>
            <p:cNvPr id="121" name="Google Shape;121;p3"/>
            <p:cNvSpPr txBox="1"/>
            <p:nvPr/>
          </p:nvSpPr>
          <p:spPr>
            <a:xfrm>
              <a:off x="0" y="4991955"/>
              <a:ext cx="6289311" cy="20877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236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4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41" u="none" cap="none" strike="noStrike">
                  <a:solidFill>
                    <a:srgbClr val="1C3853"/>
                  </a:solidFill>
                  <a:latin typeface="Open Sans"/>
                  <a:ea typeface="Open Sans"/>
                  <a:cs typeface="Open Sans"/>
                  <a:sym typeface="Open Sans"/>
                </a:rPr>
                <a:t>In Armut: </a:t>
              </a:r>
              <a:endParaRPr/>
            </a:p>
            <a:p>
              <a:pPr indent="0" lvl="0" marL="0" marR="0" rtl="0" algn="l">
                <a:lnSpc>
                  <a:spcPct val="14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41" u="none" cap="none" strike="noStrike">
                  <a:solidFill>
                    <a:srgbClr val="1C3853"/>
                  </a:solidFill>
                  <a:latin typeface="Open Sans"/>
                  <a:ea typeface="Open Sans"/>
                  <a:cs typeface="Open Sans"/>
                  <a:sym typeface="Open Sans"/>
                </a:rPr>
                <a:t>5.300.000 Millionen=28 %</a:t>
              </a:r>
              <a:endParaRPr/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313509" y="-57150"/>
              <a:ext cx="4911012" cy="27989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41" u="none" cap="none" strike="noStrike">
                  <a:solidFill>
                    <a:srgbClr val="1C3853"/>
                  </a:solidFill>
                  <a:latin typeface="Open Sans"/>
                  <a:ea typeface="Open Sans"/>
                  <a:cs typeface="Open Sans"/>
                  <a:sym typeface="Open Sans"/>
                </a:rPr>
                <a:t>Rumänien - 🇷🇴</a:t>
              </a:r>
              <a:endParaRPr/>
            </a:p>
            <a:p>
              <a:pPr indent="-328330" lvl="1" marL="656659" marR="0" rtl="0" algn="l">
                <a:lnSpc>
                  <a:spcPct val="140019"/>
                </a:lnSpc>
                <a:spcBef>
                  <a:spcPts val="0"/>
                </a:spcBef>
                <a:spcAft>
                  <a:spcPts val="0"/>
                </a:spcAft>
                <a:buClr>
                  <a:srgbClr val="1C3853"/>
                </a:buClr>
                <a:buSzPts val="3041"/>
                <a:buFont typeface="Arial"/>
                <a:buChar char="•"/>
              </a:pPr>
              <a:r>
                <a:rPr b="0" i="0" lang="en-US" sz="3041" u="none" cap="none" strike="noStrike">
                  <a:solidFill>
                    <a:srgbClr val="1C3853"/>
                  </a:solidFill>
                  <a:latin typeface="Open Sans"/>
                  <a:ea typeface="Open Sans"/>
                  <a:cs typeface="Open Sans"/>
                  <a:sym typeface="Open Sans"/>
                </a:rPr>
                <a:t>Bevölkerung: </a:t>
              </a:r>
              <a:endParaRPr/>
            </a:p>
            <a:p>
              <a:pPr indent="0" lvl="0" marL="0" marR="0" rtl="0" algn="l">
                <a:lnSpc>
                  <a:spcPct val="14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041" u="none" cap="none" strike="noStrike">
                  <a:solidFill>
                    <a:srgbClr val="1C3853"/>
                  </a:solidFill>
                  <a:latin typeface="Open Sans"/>
                  <a:ea typeface="Open Sans"/>
                  <a:cs typeface="Open Sans"/>
                  <a:sym typeface="Open Sans"/>
                </a:rPr>
                <a:t>       18 900 000  </a:t>
              </a:r>
              <a:endParaRPr/>
            </a:p>
            <a:p>
              <a:pPr indent="0" lvl="0" marL="0" marR="0" rtl="0" algn="l">
                <a:lnSpc>
                  <a:spcPct val="14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041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23" name="Google Shape;123;p3"/>
          <p:cNvSpPr txBox="1"/>
          <p:nvPr/>
        </p:nvSpPr>
        <p:spPr>
          <a:xfrm>
            <a:off x="7159898" y="3242394"/>
            <a:ext cx="2994073" cy="2499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52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Ungarn - 🇭🇺</a:t>
            </a:r>
            <a:endParaRPr/>
          </a:p>
          <a:p>
            <a:pPr indent="-307975" lvl="1" marL="615950" marR="0" rtl="0" algn="l">
              <a:lnSpc>
                <a:spcPct val="140042"/>
              </a:lnSpc>
              <a:spcBef>
                <a:spcPts val="0"/>
              </a:spcBef>
              <a:spcAft>
                <a:spcPts val="0"/>
              </a:spcAft>
              <a:buClr>
                <a:srgbClr val="1C3853"/>
              </a:buClr>
              <a:buSzPts val="2852"/>
              <a:buFont typeface="Arial"/>
              <a:buChar char="•"/>
            </a:pPr>
            <a:r>
              <a:rPr b="0" i="0" lang="en-US" sz="2852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Bevölkerung: </a:t>
            </a:r>
            <a:endParaRPr/>
          </a:p>
          <a:p>
            <a:pPr indent="0" lvl="0" marL="0" marR="0" rtl="0" algn="l">
              <a:lnSpc>
                <a:spcPct val="140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52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       9 600 000      Millionen</a:t>
            </a:r>
            <a:endParaRPr/>
          </a:p>
          <a:p>
            <a:pPr indent="0" lvl="0" marL="0" marR="0" rtl="0" algn="l">
              <a:lnSpc>
                <a:spcPct val="1400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52" u="none" cap="none" strike="noStrike">
              <a:solidFill>
                <a:srgbClr val="1C385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12614150" y="3514725"/>
            <a:ext cx="3954199" cy="24062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67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Deutschland - 🇩🇪</a:t>
            </a:r>
            <a:endParaRPr/>
          </a:p>
          <a:p>
            <a:pPr indent="-298709" lvl="1" marL="597417" marR="0" rtl="0" algn="l">
              <a:lnSpc>
                <a:spcPct val="139971"/>
              </a:lnSpc>
              <a:spcBef>
                <a:spcPts val="0"/>
              </a:spcBef>
              <a:spcAft>
                <a:spcPts val="0"/>
              </a:spcAft>
              <a:buClr>
                <a:srgbClr val="1C3853"/>
              </a:buClr>
              <a:buSzPts val="2767"/>
              <a:buFont typeface="Arial"/>
              <a:buChar char="•"/>
            </a:pPr>
            <a:r>
              <a:rPr b="0" i="0" lang="en-US" sz="2767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Bevölkerung: </a:t>
            </a:r>
            <a:endParaRPr/>
          </a:p>
          <a:p>
            <a:pPr indent="0" lvl="0" marL="0" marR="0" rtl="0" algn="l">
              <a:lnSpc>
                <a:spcPct val="13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67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      84 000 000 Millionen </a:t>
            </a:r>
            <a:endParaRPr/>
          </a:p>
          <a:p>
            <a:pPr indent="0" lvl="0" marL="0" marR="0" rtl="0" algn="l">
              <a:lnSpc>
                <a:spcPct val="1399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67" u="none" cap="none" strike="noStrike">
              <a:solidFill>
                <a:srgbClr val="1C385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6873460" y="8855742"/>
            <a:ext cx="4372218" cy="300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 txBox="1"/>
          <p:nvPr/>
        </p:nvSpPr>
        <p:spPr>
          <a:xfrm>
            <a:off x="7111585" y="7312692"/>
            <a:ext cx="6762367" cy="1581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In Armut : 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1 400 000 Millionen=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14,6%</a:t>
            </a:r>
            <a:endParaRPr/>
          </a:p>
        </p:txBody>
      </p:sp>
      <p:grpSp>
        <p:nvGrpSpPr>
          <p:cNvPr id="127" name="Google Shape;127;p3"/>
          <p:cNvGrpSpPr/>
          <p:nvPr/>
        </p:nvGrpSpPr>
        <p:grpSpPr>
          <a:xfrm>
            <a:off x="12381763" y="7373689"/>
            <a:ext cx="4394974" cy="1466300"/>
            <a:chOff x="0" y="-66675"/>
            <a:chExt cx="5859965" cy="1955067"/>
          </a:xfrm>
        </p:grpSpPr>
        <p:sp>
          <p:nvSpPr>
            <p:cNvPr id="128" name="Google Shape;128;p3"/>
            <p:cNvSpPr txBox="1"/>
            <p:nvPr/>
          </p:nvSpPr>
          <p:spPr>
            <a:xfrm>
              <a:off x="0" y="1513291"/>
              <a:ext cx="5859965" cy="3751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0" y="-66675"/>
              <a:ext cx="5859965" cy="14575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3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80" u="none" cap="none" strike="noStrike">
                  <a:solidFill>
                    <a:srgbClr val="1C3853"/>
                  </a:solidFill>
                  <a:latin typeface="Open Sans"/>
                  <a:ea typeface="Open Sans"/>
                  <a:cs typeface="Open Sans"/>
                  <a:sym typeface="Open Sans"/>
                </a:rPr>
                <a:t>In Armut : 17 700 000 Millionen=21,1%</a:t>
              </a:r>
              <a:endParaRPr/>
            </a:p>
          </p:txBody>
        </p:sp>
      </p:grpSp>
      <p:cxnSp>
        <p:nvCxnSpPr>
          <p:cNvPr id="130" name="Google Shape;130;p3"/>
          <p:cNvCxnSpPr/>
          <p:nvPr/>
        </p:nvCxnSpPr>
        <p:spPr>
          <a:xfrm>
            <a:off x="-1103581" y="9599746"/>
            <a:ext cx="20495162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1" name="Google Shape;131;p3"/>
          <p:cNvCxnSpPr/>
          <p:nvPr/>
        </p:nvCxnSpPr>
        <p:spPr>
          <a:xfrm>
            <a:off x="1028700" y="6196722"/>
            <a:ext cx="16249650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" name="Google Shape;132;p3"/>
          <p:cNvCxnSpPr/>
          <p:nvPr/>
        </p:nvCxnSpPr>
        <p:spPr>
          <a:xfrm>
            <a:off x="-1103581" y="2780736"/>
            <a:ext cx="20495162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" name="Google Shape;133;p3"/>
          <p:cNvCxnSpPr/>
          <p:nvPr/>
        </p:nvCxnSpPr>
        <p:spPr>
          <a:xfrm rot="-5400000">
            <a:off x="-4804526" y="4731904"/>
            <a:ext cx="11724978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4" name="Google Shape;134;p3"/>
          <p:cNvCxnSpPr/>
          <p:nvPr/>
        </p:nvCxnSpPr>
        <p:spPr>
          <a:xfrm rot="10800000">
            <a:off x="6682960" y="2796743"/>
            <a:ext cx="0" cy="681901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 rot="-5400000">
            <a:off x="8543633" y="6180716"/>
            <a:ext cx="6819010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p3"/>
          <p:cNvCxnSpPr/>
          <p:nvPr/>
        </p:nvCxnSpPr>
        <p:spPr>
          <a:xfrm rot="-5400000">
            <a:off x="11406336" y="4731904"/>
            <a:ext cx="11724978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7" name="Google Shape;137;p3"/>
          <p:cNvSpPr txBox="1"/>
          <p:nvPr/>
        </p:nvSpPr>
        <p:spPr>
          <a:xfrm>
            <a:off x="917595" y="57624"/>
            <a:ext cx="16425622" cy="24523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28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Bevölkerung und Armut in den drei Ländern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BEDE9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Google Shape;142;p4"/>
          <p:cNvCxnSpPr/>
          <p:nvPr/>
        </p:nvCxnSpPr>
        <p:spPr>
          <a:xfrm>
            <a:off x="-551008" y="666500"/>
            <a:ext cx="20332385" cy="0"/>
          </a:xfrm>
          <a:prstGeom prst="straightConnector1">
            <a:avLst/>
          </a:prstGeom>
          <a:noFill/>
          <a:ln cap="flat" cmpd="sng" w="19050">
            <a:solidFill>
              <a:srgbClr val="494F9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3" name="Google Shape;143;p4"/>
          <p:cNvCxnSpPr/>
          <p:nvPr/>
        </p:nvCxnSpPr>
        <p:spPr>
          <a:xfrm>
            <a:off x="-304902" y="9599746"/>
            <a:ext cx="20048908" cy="0"/>
          </a:xfrm>
          <a:prstGeom prst="straightConnector1">
            <a:avLst/>
          </a:prstGeom>
          <a:noFill/>
          <a:ln cap="flat" cmpd="sng" w="19050">
            <a:solidFill>
              <a:srgbClr val="494F9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4" name="Google Shape;144;p4"/>
          <p:cNvCxnSpPr/>
          <p:nvPr/>
        </p:nvCxnSpPr>
        <p:spPr>
          <a:xfrm rot="-5400000">
            <a:off x="-445970" y="4731904"/>
            <a:ext cx="11724978" cy="0"/>
          </a:xfrm>
          <a:prstGeom prst="straightConnector1">
            <a:avLst/>
          </a:prstGeom>
          <a:noFill/>
          <a:ln cap="flat" cmpd="sng" w="19050">
            <a:solidFill>
              <a:srgbClr val="494F9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5" name="Google Shape;145;p4"/>
          <p:cNvSpPr/>
          <p:nvPr/>
        </p:nvSpPr>
        <p:spPr>
          <a:xfrm>
            <a:off x="-110710" y="676025"/>
            <a:ext cx="5527229" cy="8951707"/>
          </a:xfrm>
          <a:custGeom>
            <a:rect b="b" l="l" r="r" t="t"/>
            <a:pathLst>
              <a:path extrusionOk="0" h="8951707" w="5527229">
                <a:moveTo>
                  <a:pt x="0" y="0"/>
                </a:moveTo>
                <a:lnTo>
                  <a:pt x="5527229" y="0"/>
                </a:lnTo>
                <a:lnTo>
                  <a:pt x="5527229" y="8951708"/>
                </a:lnTo>
                <a:lnTo>
                  <a:pt x="0" y="89517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4"/>
          <p:cNvSpPr txBox="1"/>
          <p:nvPr/>
        </p:nvSpPr>
        <p:spPr>
          <a:xfrm>
            <a:off x="5759919" y="4283138"/>
            <a:ext cx="12251382" cy="1541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48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Was sind die Gründe?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7958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Google Shape;151;p5"/>
          <p:cNvCxnSpPr/>
          <p:nvPr/>
        </p:nvCxnSpPr>
        <p:spPr>
          <a:xfrm>
            <a:off x="-1029415" y="666500"/>
            <a:ext cx="7788905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2" name="Google Shape;152;p5"/>
          <p:cNvCxnSpPr/>
          <p:nvPr/>
        </p:nvCxnSpPr>
        <p:spPr>
          <a:xfrm>
            <a:off x="-1010365" y="9599746"/>
            <a:ext cx="7788905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3" name="Google Shape;153;p5"/>
          <p:cNvSpPr/>
          <p:nvPr/>
        </p:nvSpPr>
        <p:spPr>
          <a:xfrm>
            <a:off x="9562609" y="676025"/>
            <a:ext cx="8078832" cy="5376095"/>
          </a:xfrm>
          <a:custGeom>
            <a:rect b="b" l="l" r="r" t="t"/>
            <a:pathLst>
              <a:path extrusionOk="0" h="5376095" w="8078832">
                <a:moveTo>
                  <a:pt x="0" y="0"/>
                </a:moveTo>
                <a:lnTo>
                  <a:pt x="8078832" y="0"/>
                </a:lnTo>
                <a:lnTo>
                  <a:pt x="8078832" y="5376096"/>
                </a:lnTo>
                <a:lnTo>
                  <a:pt x="0" y="53760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5"/>
          <p:cNvSpPr/>
          <p:nvPr/>
        </p:nvSpPr>
        <p:spPr>
          <a:xfrm>
            <a:off x="2304123" y="4373115"/>
            <a:ext cx="7766896" cy="4885185"/>
          </a:xfrm>
          <a:custGeom>
            <a:rect b="b" l="l" r="r" t="t"/>
            <a:pathLst>
              <a:path extrusionOk="0" h="4885185" w="7766896">
                <a:moveTo>
                  <a:pt x="0" y="0"/>
                </a:moveTo>
                <a:lnTo>
                  <a:pt x="7766896" y="0"/>
                </a:lnTo>
                <a:lnTo>
                  <a:pt x="7766896" y="4885185"/>
                </a:lnTo>
                <a:lnTo>
                  <a:pt x="0" y="4885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5"/>
          <p:cNvSpPr txBox="1"/>
          <p:nvPr/>
        </p:nvSpPr>
        <p:spPr>
          <a:xfrm>
            <a:off x="275633" y="914400"/>
            <a:ext cx="7141004" cy="3106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938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Ein Beispiel aus dem täglichen Leben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6C8F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0" name="Google Shape;160;p6"/>
          <p:cNvCxnSpPr/>
          <p:nvPr/>
        </p:nvCxnSpPr>
        <p:spPr>
          <a:xfrm>
            <a:off x="-1103581" y="9599746"/>
            <a:ext cx="20495162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1" name="Google Shape;161;p6"/>
          <p:cNvCxnSpPr/>
          <p:nvPr/>
        </p:nvCxnSpPr>
        <p:spPr>
          <a:xfrm>
            <a:off x="1028700" y="6196722"/>
            <a:ext cx="16249650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2" name="Google Shape;162;p6"/>
          <p:cNvCxnSpPr/>
          <p:nvPr/>
        </p:nvCxnSpPr>
        <p:spPr>
          <a:xfrm>
            <a:off x="-1103581" y="2780736"/>
            <a:ext cx="20495162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6"/>
          <p:cNvCxnSpPr/>
          <p:nvPr/>
        </p:nvCxnSpPr>
        <p:spPr>
          <a:xfrm rot="-5400000">
            <a:off x="-4804526" y="4731904"/>
            <a:ext cx="11724978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4" name="Google Shape;164;p6"/>
          <p:cNvCxnSpPr/>
          <p:nvPr/>
        </p:nvCxnSpPr>
        <p:spPr>
          <a:xfrm rot="-5400000">
            <a:off x="3076308" y="6180716"/>
            <a:ext cx="6819010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5" name="Google Shape;165;p6"/>
          <p:cNvCxnSpPr/>
          <p:nvPr/>
        </p:nvCxnSpPr>
        <p:spPr>
          <a:xfrm rot="-5400000">
            <a:off x="8543633" y="6180716"/>
            <a:ext cx="6819010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" name="Google Shape;166;p6"/>
          <p:cNvCxnSpPr/>
          <p:nvPr/>
        </p:nvCxnSpPr>
        <p:spPr>
          <a:xfrm rot="-5400000">
            <a:off x="11406336" y="4731904"/>
            <a:ext cx="11724978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7" name="Google Shape;167;p6"/>
          <p:cNvSpPr/>
          <p:nvPr/>
        </p:nvSpPr>
        <p:spPr>
          <a:xfrm>
            <a:off x="1106225" y="2790261"/>
            <a:ext cx="5379587" cy="3318019"/>
          </a:xfrm>
          <a:custGeom>
            <a:rect b="b" l="l" r="r" t="t"/>
            <a:pathLst>
              <a:path extrusionOk="0" h="3318019" w="5379587">
                <a:moveTo>
                  <a:pt x="0" y="0"/>
                </a:moveTo>
                <a:lnTo>
                  <a:pt x="5379588" y="0"/>
                </a:lnTo>
                <a:lnTo>
                  <a:pt x="5379588" y="3318019"/>
                </a:lnTo>
                <a:lnTo>
                  <a:pt x="0" y="33180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0765" l="0" r="0" t="-10765"/>
            </a:stretch>
          </a:blipFill>
          <a:ln>
            <a:noFill/>
          </a:ln>
        </p:spPr>
      </p:sp>
      <p:sp>
        <p:nvSpPr>
          <p:cNvPr id="168" name="Google Shape;168;p6"/>
          <p:cNvSpPr/>
          <p:nvPr/>
        </p:nvSpPr>
        <p:spPr>
          <a:xfrm>
            <a:off x="6625819" y="2822519"/>
            <a:ext cx="5036361" cy="3351470"/>
          </a:xfrm>
          <a:custGeom>
            <a:rect b="b" l="l" r="r" t="t"/>
            <a:pathLst>
              <a:path extrusionOk="0" h="3351470" w="5036361">
                <a:moveTo>
                  <a:pt x="0" y="0"/>
                </a:moveTo>
                <a:lnTo>
                  <a:pt x="5036362" y="0"/>
                </a:lnTo>
                <a:lnTo>
                  <a:pt x="5036362" y="3351470"/>
                </a:lnTo>
                <a:lnTo>
                  <a:pt x="0" y="33514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6"/>
          <p:cNvSpPr/>
          <p:nvPr/>
        </p:nvSpPr>
        <p:spPr>
          <a:xfrm>
            <a:off x="12093019" y="2828201"/>
            <a:ext cx="5156985" cy="3333306"/>
          </a:xfrm>
          <a:custGeom>
            <a:rect b="b" l="l" r="r" t="t"/>
            <a:pathLst>
              <a:path extrusionOk="0" h="3333306" w="5156985">
                <a:moveTo>
                  <a:pt x="0" y="0"/>
                </a:moveTo>
                <a:lnTo>
                  <a:pt x="5156986" y="0"/>
                </a:lnTo>
                <a:lnTo>
                  <a:pt x="5156986" y="3333307"/>
                </a:lnTo>
                <a:lnTo>
                  <a:pt x="0" y="33333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6543" r="-9957" t="0"/>
            </a:stretch>
          </a:blipFill>
          <a:ln>
            <a:noFill/>
          </a:ln>
        </p:spPr>
      </p:sp>
      <p:sp>
        <p:nvSpPr>
          <p:cNvPr id="170" name="Google Shape;170;p6"/>
          <p:cNvSpPr/>
          <p:nvPr/>
        </p:nvSpPr>
        <p:spPr>
          <a:xfrm>
            <a:off x="1415419" y="6239961"/>
            <a:ext cx="4805345" cy="3319912"/>
          </a:xfrm>
          <a:custGeom>
            <a:rect b="b" l="l" r="r" t="t"/>
            <a:pathLst>
              <a:path extrusionOk="0" h="3319912" w="4805345">
                <a:moveTo>
                  <a:pt x="0" y="0"/>
                </a:moveTo>
                <a:lnTo>
                  <a:pt x="4805345" y="0"/>
                </a:lnTo>
                <a:lnTo>
                  <a:pt x="4805345" y="3319912"/>
                </a:lnTo>
                <a:lnTo>
                  <a:pt x="0" y="3319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1686" r="-11686" t="0"/>
            </a:stretch>
          </a:blipFill>
          <a:ln>
            <a:noFill/>
          </a:ln>
        </p:spPr>
      </p:sp>
      <p:sp>
        <p:nvSpPr>
          <p:cNvPr id="171" name="Google Shape;171;p6"/>
          <p:cNvSpPr/>
          <p:nvPr/>
        </p:nvSpPr>
        <p:spPr>
          <a:xfrm>
            <a:off x="6735847" y="6255405"/>
            <a:ext cx="5117513" cy="3319963"/>
          </a:xfrm>
          <a:custGeom>
            <a:rect b="b" l="l" r="r" t="t"/>
            <a:pathLst>
              <a:path extrusionOk="0" h="3319963" w="5117513">
                <a:moveTo>
                  <a:pt x="0" y="0"/>
                </a:moveTo>
                <a:lnTo>
                  <a:pt x="5117512" y="0"/>
                </a:lnTo>
                <a:lnTo>
                  <a:pt x="5117512" y="3319963"/>
                </a:lnTo>
                <a:lnTo>
                  <a:pt x="0" y="33199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6"/>
          <p:cNvSpPr/>
          <p:nvPr/>
        </p:nvSpPr>
        <p:spPr>
          <a:xfrm>
            <a:off x="12086858" y="6285220"/>
            <a:ext cx="5051765" cy="3209148"/>
          </a:xfrm>
          <a:custGeom>
            <a:rect b="b" l="l" r="r" t="t"/>
            <a:pathLst>
              <a:path extrusionOk="0" h="3209148" w="5051765">
                <a:moveTo>
                  <a:pt x="0" y="0"/>
                </a:moveTo>
                <a:lnTo>
                  <a:pt x="5051764" y="0"/>
                </a:lnTo>
                <a:lnTo>
                  <a:pt x="5051764" y="3209148"/>
                </a:lnTo>
                <a:lnTo>
                  <a:pt x="0" y="32091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4446" r="-11506" t="0"/>
            </a:stretch>
          </a:blipFill>
          <a:ln>
            <a:noFill/>
          </a:ln>
        </p:spPr>
      </p:sp>
      <p:sp>
        <p:nvSpPr>
          <p:cNvPr id="173" name="Google Shape;173;p6"/>
          <p:cNvSpPr txBox="1"/>
          <p:nvPr/>
        </p:nvSpPr>
        <p:spPr>
          <a:xfrm>
            <a:off x="1277431" y="702175"/>
            <a:ext cx="11516469" cy="1394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93" u="none" cap="none" strike="noStrike">
                <a:solidFill>
                  <a:srgbClr val="C5DFF6"/>
                </a:solidFill>
                <a:latin typeface="Open Sans"/>
                <a:ea typeface="Open Sans"/>
                <a:cs typeface="Open Sans"/>
                <a:sym typeface="Open Sans"/>
              </a:rPr>
              <a:t>Lösungsmöglichkeiten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E928E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8" name="Google Shape;178;p7"/>
          <p:cNvCxnSpPr/>
          <p:nvPr/>
        </p:nvCxnSpPr>
        <p:spPr>
          <a:xfrm>
            <a:off x="-1029415" y="666500"/>
            <a:ext cx="7788905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" name="Google Shape;179;p7"/>
          <p:cNvCxnSpPr/>
          <p:nvPr/>
        </p:nvCxnSpPr>
        <p:spPr>
          <a:xfrm>
            <a:off x="-1010365" y="9599746"/>
            <a:ext cx="7788905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0" name="Google Shape;180;p7"/>
          <p:cNvPicPr preferRelativeResize="0"/>
          <p:nvPr/>
        </p:nvPicPr>
        <p:blipFill rotWithShape="1">
          <a:blip r:embed="rId3">
            <a:alphaModFix/>
          </a:blip>
          <a:srcRect b="16027" l="0" r="0" t="16027"/>
          <a:stretch/>
        </p:blipFill>
        <p:spPr>
          <a:xfrm>
            <a:off x="7243038" y="69679"/>
            <a:ext cx="10450699" cy="94644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p7"/>
          <p:cNvCxnSpPr/>
          <p:nvPr/>
        </p:nvCxnSpPr>
        <p:spPr>
          <a:xfrm rot="-5400000">
            <a:off x="906526" y="4731904"/>
            <a:ext cx="11724978" cy="0"/>
          </a:xfrm>
          <a:prstGeom prst="straightConnector1">
            <a:avLst/>
          </a:prstGeom>
          <a:noFill/>
          <a:ln cap="flat" cmpd="sng" w="19050">
            <a:solidFill>
              <a:srgbClr val="C5DFF6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2" name="Google Shape;182;p7"/>
          <p:cNvPicPr preferRelativeResize="0"/>
          <p:nvPr/>
        </p:nvPicPr>
        <p:blipFill rotWithShape="1">
          <a:blip r:embed="rId4">
            <a:alphaModFix/>
          </a:blip>
          <a:srcRect b="6857" l="0" r="0" t="6857"/>
          <a:stretch/>
        </p:blipFill>
        <p:spPr>
          <a:xfrm>
            <a:off x="4767753" y="6097002"/>
            <a:ext cx="3983473" cy="343711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7"/>
          <p:cNvSpPr txBox="1"/>
          <p:nvPr/>
        </p:nvSpPr>
        <p:spPr>
          <a:xfrm>
            <a:off x="246860" y="3338080"/>
            <a:ext cx="5895185" cy="4168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Es gibt Menschen, die keine Unterstützung brauchen,trotzdem verlangen sie sie.</a:t>
            </a:r>
            <a:endParaRPr/>
          </a:p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1C385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Es gibt Menschen, die ihre Probleme als Scham empfinden,obwohl diese,</a:t>
            </a:r>
            <a:endParaRPr/>
          </a:p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Mut und Stärke zeigen.</a:t>
            </a:r>
            <a:endParaRPr/>
          </a:p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1C385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Alkohol-, Zigaretten- und</a:t>
            </a:r>
            <a:endParaRPr/>
          </a:p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 Drogenkonsum</a:t>
            </a:r>
            <a:endParaRPr/>
          </a:p>
        </p:txBody>
      </p:sp>
      <p:sp>
        <p:nvSpPr>
          <p:cNvPr id="184" name="Google Shape;184;p7"/>
          <p:cNvSpPr txBox="1"/>
          <p:nvPr/>
        </p:nvSpPr>
        <p:spPr>
          <a:xfrm>
            <a:off x="246860" y="952500"/>
            <a:ext cx="5895185" cy="1419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00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Aber die negative Seite ist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BEDE9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8"/>
          <p:cNvPicPr preferRelativeResize="0"/>
          <p:nvPr/>
        </p:nvPicPr>
        <p:blipFill rotWithShape="1">
          <a:blip r:embed="rId3">
            <a:alphaModFix/>
          </a:blip>
          <a:srcRect b="0" l="31709" r="31709" t="0"/>
          <a:stretch/>
        </p:blipFill>
        <p:spPr>
          <a:xfrm>
            <a:off x="-303454" y="715374"/>
            <a:ext cx="5692380" cy="89068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0" name="Google Shape;190;p8"/>
          <p:cNvCxnSpPr/>
          <p:nvPr/>
        </p:nvCxnSpPr>
        <p:spPr>
          <a:xfrm>
            <a:off x="-551008" y="666500"/>
            <a:ext cx="20332385" cy="0"/>
          </a:xfrm>
          <a:prstGeom prst="straightConnector1">
            <a:avLst/>
          </a:prstGeom>
          <a:noFill/>
          <a:ln cap="flat" cmpd="sng" w="19050">
            <a:solidFill>
              <a:srgbClr val="494F9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8"/>
          <p:cNvCxnSpPr/>
          <p:nvPr/>
        </p:nvCxnSpPr>
        <p:spPr>
          <a:xfrm>
            <a:off x="-304902" y="9599746"/>
            <a:ext cx="20048908" cy="0"/>
          </a:xfrm>
          <a:prstGeom prst="straightConnector1">
            <a:avLst/>
          </a:prstGeom>
          <a:noFill/>
          <a:ln cap="flat" cmpd="sng" w="19050">
            <a:solidFill>
              <a:srgbClr val="494F98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2" name="Google Shape;192;p8"/>
          <p:cNvCxnSpPr/>
          <p:nvPr/>
        </p:nvCxnSpPr>
        <p:spPr>
          <a:xfrm rot="-5400000">
            <a:off x="-445970" y="4731904"/>
            <a:ext cx="11724978" cy="0"/>
          </a:xfrm>
          <a:prstGeom prst="straightConnector1">
            <a:avLst/>
          </a:prstGeom>
          <a:noFill/>
          <a:ln cap="flat" cmpd="sng" w="19050">
            <a:solidFill>
              <a:srgbClr val="494F9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3" name="Google Shape;193;p8"/>
          <p:cNvSpPr txBox="1"/>
          <p:nvPr/>
        </p:nvSpPr>
        <p:spPr>
          <a:xfrm>
            <a:off x="5483221" y="2276617"/>
            <a:ext cx="12804779" cy="6372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48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Die Armut ist keine Wahl, </a:t>
            </a:r>
            <a:endParaRPr/>
          </a:p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48" u="none" cap="none" strike="noStrike">
                <a:solidFill>
                  <a:srgbClr val="1C3853"/>
                </a:solidFill>
                <a:latin typeface="Open Sans"/>
                <a:ea typeface="Open Sans"/>
                <a:cs typeface="Open Sans"/>
                <a:sym typeface="Open Sans"/>
              </a:rPr>
              <a:t>aber die Hilfe ist es! </a:t>
            </a:r>
            <a:endParaRPr/>
          </a:p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9048" u="none" cap="none" strike="noStrike">
              <a:solidFill>
                <a:srgbClr val="1C385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9"/>
          <p:cNvGrpSpPr/>
          <p:nvPr/>
        </p:nvGrpSpPr>
        <p:grpSpPr>
          <a:xfrm>
            <a:off x="604155" y="2014473"/>
            <a:ext cx="6301000" cy="9711352"/>
            <a:chOff x="0" y="-76200"/>
            <a:chExt cx="1659523" cy="2557722"/>
          </a:xfrm>
        </p:grpSpPr>
        <p:sp>
          <p:nvSpPr>
            <p:cNvPr id="199" name="Google Shape;199;p9"/>
            <p:cNvSpPr/>
            <p:nvPr/>
          </p:nvSpPr>
          <p:spPr>
            <a:xfrm>
              <a:off x="0" y="0"/>
              <a:ext cx="1659523" cy="2481522"/>
            </a:xfrm>
            <a:custGeom>
              <a:rect b="b" l="l" r="r" t="t"/>
              <a:pathLst>
                <a:path extrusionOk="0" h="2481522" w="1659523">
                  <a:moveTo>
                    <a:pt x="111810" y="0"/>
                  </a:moveTo>
                  <a:lnTo>
                    <a:pt x="1547713" y="0"/>
                  </a:lnTo>
                  <a:cubicBezTo>
                    <a:pt x="1609463" y="0"/>
                    <a:pt x="1659523" y="50059"/>
                    <a:pt x="1659523" y="111810"/>
                  </a:cubicBezTo>
                  <a:lnTo>
                    <a:pt x="1659523" y="2369712"/>
                  </a:lnTo>
                  <a:cubicBezTo>
                    <a:pt x="1659523" y="2431463"/>
                    <a:pt x="1609463" y="2481522"/>
                    <a:pt x="1547713" y="2481522"/>
                  </a:cubicBezTo>
                  <a:lnTo>
                    <a:pt x="111810" y="2481522"/>
                  </a:lnTo>
                  <a:cubicBezTo>
                    <a:pt x="50059" y="2481522"/>
                    <a:pt x="0" y="2431463"/>
                    <a:pt x="0" y="2369712"/>
                  </a:cubicBezTo>
                  <a:lnTo>
                    <a:pt x="0" y="111810"/>
                  </a:lnTo>
                  <a:cubicBezTo>
                    <a:pt x="0" y="50059"/>
                    <a:pt x="50059" y="0"/>
                    <a:pt x="111810" y="0"/>
                  </a:cubicBezTo>
                  <a:close/>
                </a:path>
              </a:pathLst>
            </a:custGeom>
            <a:solidFill>
              <a:srgbClr val="4376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 txBox="1"/>
            <p:nvPr/>
          </p:nvSpPr>
          <p:spPr>
            <a:xfrm>
              <a:off x="0" y="-76200"/>
              <a:ext cx="1659523" cy="25577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9"/>
          <p:cNvSpPr/>
          <p:nvPr/>
        </p:nvSpPr>
        <p:spPr>
          <a:xfrm>
            <a:off x="1488238" y="1028700"/>
            <a:ext cx="6042045" cy="8553764"/>
          </a:xfrm>
          <a:custGeom>
            <a:rect b="b" l="l" r="r" t="t"/>
            <a:pathLst>
              <a:path extrusionOk="0" h="1325202" w="936071">
                <a:moveTo>
                  <a:pt x="75599" y="0"/>
                </a:moveTo>
                <a:lnTo>
                  <a:pt x="860472" y="0"/>
                </a:lnTo>
                <a:cubicBezTo>
                  <a:pt x="902224" y="0"/>
                  <a:pt x="936071" y="33847"/>
                  <a:pt x="936071" y="75599"/>
                </a:cubicBezTo>
                <a:lnTo>
                  <a:pt x="936071" y="1249603"/>
                </a:lnTo>
                <a:cubicBezTo>
                  <a:pt x="936071" y="1291355"/>
                  <a:pt x="902224" y="1325202"/>
                  <a:pt x="860472" y="1325202"/>
                </a:cubicBezTo>
                <a:lnTo>
                  <a:pt x="75599" y="1325202"/>
                </a:lnTo>
                <a:cubicBezTo>
                  <a:pt x="33847" y="1325202"/>
                  <a:pt x="0" y="1291355"/>
                  <a:pt x="0" y="1249603"/>
                </a:cubicBezTo>
                <a:lnTo>
                  <a:pt x="0" y="75599"/>
                </a:lnTo>
                <a:cubicBezTo>
                  <a:pt x="0" y="33847"/>
                  <a:pt x="33847" y="0"/>
                  <a:pt x="75599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977" l="0" r="0" t="-2977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9"/>
          <p:cNvSpPr txBox="1"/>
          <p:nvPr/>
        </p:nvSpPr>
        <p:spPr>
          <a:xfrm>
            <a:off x="7287200" y="2264500"/>
            <a:ext cx="11146800" cy="6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3-GESUNDHEIT UND</a:t>
            </a:r>
            <a:endParaRPr/>
          </a:p>
          <a:p>
            <a:pPr indent="0" lvl="0" marL="0" marR="0" rtl="0" algn="l">
              <a:lnSpc>
                <a:spcPct val="97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5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WOHLERGEHEN</a:t>
            </a:r>
            <a:endParaRPr/>
          </a:p>
          <a:p>
            <a:pPr indent="0" lvl="0" marL="0" marR="0" rtl="0" algn="l">
              <a:lnSpc>
                <a:spcPct val="97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587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3" name="Google Shape;203;p9"/>
          <p:cNvSpPr txBox="1"/>
          <p:nvPr/>
        </p:nvSpPr>
        <p:spPr>
          <a:xfrm>
            <a:off x="12405850" y="7617000"/>
            <a:ext cx="4099200" cy="25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Zsófia Bakó, Boglárka Balázs, Kincső-Adrienn Máthé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10"/>
          <p:cNvGrpSpPr/>
          <p:nvPr/>
        </p:nvGrpSpPr>
        <p:grpSpPr>
          <a:xfrm>
            <a:off x="844436" y="1459622"/>
            <a:ext cx="8751105" cy="4200912"/>
            <a:chOff x="0" y="-76200"/>
            <a:chExt cx="2304818" cy="1106413"/>
          </a:xfrm>
        </p:grpSpPr>
        <p:sp>
          <p:nvSpPr>
            <p:cNvPr id="209" name="Google Shape;209;p10"/>
            <p:cNvSpPr/>
            <p:nvPr/>
          </p:nvSpPr>
          <p:spPr>
            <a:xfrm>
              <a:off x="0" y="0"/>
              <a:ext cx="2304818" cy="1030213"/>
            </a:xfrm>
            <a:custGeom>
              <a:rect b="b" l="l" r="r" t="t"/>
              <a:pathLst>
                <a:path extrusionOk="0" h="1030213" w="2304818">
                  <a:moveTo>
                    <a:pt x="46888" y="0"/>
                  </a:moveTo>
                  <a:lnTo>
                    <a:pt x="2257930" y="0"/>
                  </a:lnTo>
                  <a:cubicBezTo>
                    <a:pt x="2283825" y="0"/>
                    <a:pt x="2304818" y="20992"/>
                    <a:pt x="2304818" y="46888"/>
                  </a:cubicBezTo>
                  <a:lnTo>
                    <a:pt x="2304818" y="983325"/>
                  </a:lnTo>
                  <a:cubicBezTo>
                    <a:pt x="2304818" y="995760"/>
                    <a:pt x="2299878" y="1007687"/>
                    <a:pt x="2291085" y="1016480"/>
                  </a:cubicBezTo>
                  <a:cubicBezTo>
                    <a:pt x="2282291" y="1025273"/>
                    <a:pt x="2270365" y="1030213"/>
                    <a:pt x="2257930" y="1030213"/>
                  </a:cubicBezTo>
                  <a:lnTo>
                    <a:pt x="46888" y="1030213"/>
                  </a:lnTo>
                  <a:cubicBezTo>
                    <a:pt x="34453" y="1030213"/>
                    <a:pt x="22526" y="1025273"/>
                    <a:pt x="13733" y="1016480"/>
                  </a:cubicBezTo>
                  <a:cubicBezTo>
                    <a:pt x="4940" y="1007687"/>
                    <a:pt x="0" y="995760"/>
                    <a:pt x="0" y="983325"/>
                  </a:cubicBezTo>
                  <a:lnTo>
                    <a:pt x="0" y="46888"/>
                  </a:lnTo>
                  <a:cubicBezTo>
                    <a:pt x="0" y="34453"/>
                    <a:pt x="4940" y="22526"/>
                    <a:pt x="13733" y="13733"/>
                  </a:cubicBezTo>
                  <a:cubicBezTo>
                    <a:pt x="22526" y="4940"/>
                    <a:pt x="34453" y="0"/>
                    <a:pt x="46888" y="0"/>
                  </a:cubicBezTo>
                  <a:close/>
                </a:path>
              </a:pathLst>
            </a:custGeom>
            <a:noFill/>
            <a:ln cap="rnd" cmpd="sng" w="38100">
              <a:solidFill>
                <a:srgbClr val="616E2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0"/>
            <p:cNvSpPr txBox="1"/>
            <p:nvPr/>
          </p:nvSpPr>
          <p:spPr>
            <a:xfrm>
              <a:off x="0" y="-76200"/>
              <a:ext cx="2304818" cy="11064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1" name="Google Shape;211;p10"/>
          <p:cNvGrpSpPr/>
          <p:nvPr/>
        </p:nvGrpSpPr>
        <p:grpSpPr>
          <a:xfrm>
            <a:off x="1550554" y="5955974"/>
            <a:ext cx="7275674" cy="4161045"/>
            <a:chOff x="0" y="-385762"/>
            <a:chExt cx="9700898" cy="5548059"/>
          </a:xfrm>
        </p:grpSpPr>
        <p:grpSp>
          <p:nvGrpSpPr>
            <p:cNvPr id="212" name="Google Shape;212;p10"/>
            <p:cNvGrpSpPr/>
            <p:nvPr/>
          </p:nvGrpSpPr>
          <p:grpSpPr>
            <a:xfrm>
              <a:off x="0" y="-385762"/>
              <a:ext cx="9700898" cy="5548059"/>
              <a:chOff x="0" y="-76200"/>
              <a:chExt cx="1916227" cy="1095913"/>
            </a:xfrm>
          </p:grpSpPr>
          <p:sp>
            <p:nvSpPr>
              <p:cNvPr id="213" name="Google Shape;213;p10"/>
              <p:cNvSpPr/>
              <p:nvPr/>
            </p:nvSpPr>
            <p:spPr>
              <a:xfrm>
                <a:off x="0" y="0"/>
                <a:ext cx="1916227" cy="1019713"/>
              </a:xfrm>
              <a:custGeom>
                <a:rect b="b" l="l" r="r" t="t"/>
                <a:pathLst>
                  <a:path extrusionOk="0" h="1019713" w="1916227">
                    <a:moveTo>
                      <a:pt x="45756" y="0"/>
                    </a:moveTo>
                    <a:lnTo>
                      <a:pt x="1870471" y="0"/>
                    </a:lnTo>
                    <a:cubicBezTo>
                      <a:pt x="1882606" y="0"/>
                      <a:pt x="1894244" y="4821"/>
                      <a:pt x="1902825" y="13401"/>
                    </a:cubicBezTo>
                    <a:cubicBezTo>
                      <a:pt x="1911406" y="21982"/>
                      <a:pt x="1916227" y="33620"/>
                      <a:pt x="1916227" y="45756"/>
                    </a:cubicBezTo>
                    <a:lnTo>
                      <a:pt x="1916227" y="973958"/>
                    </a:lnTo>
                    <a:cubicBezTo>
                      <a:pt x="1916227" y="999228"/>
                      <a:pt x="1895741" y="1019713"/>
                      <a:pt x="1870471" y="1019713"/>
                    </a:cubicBezTo>
                    <a:lnTo>
                      <a:pt x="45756" y="1019713"/>
                    </a:lnTo>
                    <a:cubicBezTo>
                      <a:pt x="20485" y="1019713"/>
                      <a:pt x="0" y="999228"/>
                      <a:pt x="0" y="973958"/>
                    </a:cubicBezTo>
                    <a:lnTo>
                      <a:pt x="0" y="45756"/>
                    </a:lnTo>
                    <a:cubicBezTo>
                      <a:pt x="0" y="20485"/>
                      <a:pt x="20485" y="0"/>
                      <a:pt x="45756" y="0"/>
                    </a:cubicBezTo>
                    <a:close/>
                  </a:path>
                </a:pathLst>
              </a:custGeom>
              <a:solidFill>
                <a:srgbClr val="43766C"/>
              </a:solidFill>
              <a:ln cap="rnd" cmpd="sng" w="38100">
                <a:solidFill>
                  <a:srgbClr val="616E2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10"/>
              <p:cNvSpPr txBox="1"/>
              <p:nvPr/>
            </p:nvSpPr>
            <p:spPr>
              <a:xfrm>
                <a:off x="0" y="-76200"/>
                <a:ext cx="1916227" cy="1095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5" name="Google Shape;215;p10"/>
            <p:cNvSpPr/>
            <p:nvPr/>
          </p:nvSpPr>
          <p:spPr>
            <a:xfrm>
              <a:off x="369120" y="332565"/>
              <a:ext cx="8962658" cy="4405373"/>
            </a:xfrm>
            <a:custGeom>
              <a:rect b="b" l="l" r="r" t="t"/>
              <a:pathLst>
                <a:path extrusionOk="0" h="1023761" w="2082825">
                  <a:moveTo>
                    <a:pt x="48373" y="0"/>
                  </a:moveTo>
                  <a:lnTo>
                    <a:pt x="2034453" y="0"/>
                  </a:lnTo>
                  <a:cubicBezTo>
                    <a:pt x="2061168" y="0"/>
                    <a:pt x="2082825" y="21657"/>
                    <a:pt x="2082825" y="48373"/>
                  </a:cubicBezTo>
                  <a:lnTo>
                    <a:pt x="2082825" y="975389"/>
                  </a:lnTo>
                  <a:cubicBezTo>
                    <a:pt x="2082825" y="1002104"/>
                    <a:pt x="2061168" y="1023761"/>
                    <a:pt x="2034453" y="1023761"/>
                  </a:cubicBezTo>
                  <a:lnTo>
                    <a:pt x="48373" y="1023761"/>
                  </a:lnTo>
                  <a:cubicBezTo>
                    <a:pt x="21657" y="1023761"/>
                    <a:pt x="0" y="1002104"/>
                    <a:pt x="0" y="975389"/>
                  </a:cubicBezTo>
                  <a:lnTo>
                    <a:pt x="0" y="48373"/>
                  </a:lnTo>
                  <a:cubicBezTo>
                    <a:pt x="0" y="21657"/>
                    <a:pt x="21657" y="0"/>
                    <a:pt x="48373" y="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17518" l="0" r="0" t="-17518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" name="Google Shape;216;p10"/>
          <p:cNvGrpSpPr/>
          <p:nvPr/>
        </p:nvGrpSpPr>
        <p:grpSpPr>
          <a:xfrm>
            <a:off x="13638381" y="1282661"/>
            <a:ext cx="4079331" cy="5463981"/>
            <a:chOff x="0" y="-76200"/>
            <a:chExt cx="1074392" cy="1439073"/>
          </a:xfrm>
        </p:grpSpPr>
        <p:sp>
          <p:nvSpPr>
            <p:cNvPr id="217" name="Google Shape;217;p10"/>
            <p:cNvSpPr/>
            <p:nvPr/>
          </p:nvSpPr>
          <p:spPr>
            <a:xfrm>
              <a:off x="0" y="0"/>
              <a:ext cx="1074392" cy="1362873"/>
            </a:xfrm>
            <a:custGeom>
              <a:rect b="b" l="l" r="r" t="t"/>
              <a:pathLst>
                <a:path extrusionOk="0" h="1362873" w="1074392">
                  <a:moveTo>
                    <a:pt x="81607" y="0"/>
                  </a:moveTo>
                  <a:lnTo>
                    <a:pt x="992784" y="0"/>
                  </a:lnTo>
                  <a:cubicBezTo>
                    <a:pt x="1037855" y="0"/>
                    <a:pt x="1074392" y="36537"/>
                    <a:pt x="1074392" y="81607"/>
                  </a:cubicBezTo>
                  <a:lnTo>
                    <a:pt x="1074392" y="1281266"/>
                  </a:lnTo>
                  <a:cubicBezTo>
                    <a:pt x="1074392" y="1326336"/>
                    <a:pt x="1037855" y="1362873"/>
                    <a:pt x="992784" y="1362873"/>
                  </a:cubicBezTo>
                  <a:lnTo>
                    <a:pt x="81607" y="1362873"/>
                  </a:lnTo>
                  <a:cubicBezTo>
                    <a:pt x="59964" y="1362873"/>
                    <a:pt x="39206" y="1354275"/>
                    <a:pt x="23902" y="1338971"/>
                  </a:cubicBezTo>
                  <a:cubicBezTo>
                    <a:pt x="8598" y="1323666"/>
                    <a:pt x="0" y="1302909"/>
                    <a:pt x="0" y="1281266"/>
                  </a:cubicBezTo>
                  <a:lnTo>
                    <a:pt x="0" y="81607"/>
                  </a:lnTo>
                  <a:cubicBezTo>
                    <a:pt x="0" y="36537"/>
                    <a:pt x="36537" y="0"/>
                    <a:pt x="81607" y="0"/>
                  </a:cubicBezTo>
                  <a:close/>
                </a:path>
              </a:pathLst>
            </a:custGeom>
            <a:solidFill>
              <a:srgbClr val="43766C"/>
            </a:solidFill>
            <a:ln cap="rnd" cmpd="sng" w="38100">
              <a:solidFill>
                <a:srgbClr val="616E2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0"/>
            <p:cNvSpPr txBox="1"/>
            <p:nvPr/>
          </p:nvSpPr>
          <p:spPr>
            <a:xfrm>
              <a:off x="0" y="-76200"/>
              <a:ext cx="1074392" cy="14390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10"/>
          <p:cNvSpPr/>
          <p:nvPr/>
        </p:nvSpPr>
        <p:spPr>
          <a:xfrm>
            <a:off x="13865323" y="1748944"/>
            <a:ext cx="3625447" cy="4820736"/>
          </a:xfrm>
          <a:custGeom>
            <a:rect b="b" l="l" r="r" t="t"/>
            <a:pathLst>
              <a:path extrusionOk="0" h="1493716" w="1123353">
                <a:moveTo>
                  <a:pt x="89688" y="0"/>
                </a:moveTo>
                <a:lnTo>
                  <a:pt x="1033665" y="0"/>
                </a:lnTo>
                <a:cubicBezTo>
                  <a:pt x="1083198" y="0"/>
                  <a:pt x="1123353" y="40155"/>
                  <a:pt x="1123353" y="89688"/>
                </a:cubicBezTo>
                <a:lnTo>
                  <a:pt x="1123353" y="1404028"/>
                </a:lnTo>
                <a:cubicBezTo>
                  <a:pt x="1123353" y="1427815"/>
                  <a:pt x="1113904" y="1450627"/>
                  <a:pt x="1097084" y="1467447"/>
                </a:cubicBezTo>
                <a:cubicBezTo>
                  <a:pt x="1080264" y="1484267"/>
                  <a:pt x="1057452" y="1493716"/>
                  <a:pt x="1033665" y="1493716"/>
                </a:cubicBezTo>
                <a:lnTo>
                  <a:pt x="89688" y="1493716"/>
                </a:lnTo>
                <a:cubicBezTo>
                  <a:pt x="40155" y="1493716"/>
                  <a:pt x="0" y="1453562"/>
                  <a:pt x="0" y="1404028"/>
                </a:cubicBezTo>
                <a:lnTo>
                  <a:pt x="0" y="89688"/>
                </a:lnTo>
                <a:cubicBezTo>
                  <a:pt x="0" y="40155"/>
                  <a:pt x="40155" y="0"/>
                  <a:pt x="89688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9" l="0" r="0" t="-119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0" name="Google Shape;220;p10"/>
          <p:cNvGrpSpPr/>
          <p:nvPr/>
        </p:nvGrpSpPr>
        <p:grpSpPr>
          <a:xfrm>
            <a:off x="9738867" y="4653038"/>
            <a:ext cx="4126456" cy="5463981"/>
            <a:chOff x="0" y="-76200"/>
            <a:chExt cx="1086803" cy="1439073"/>
          </a:xfrm>
        </p:grpSpPr>
        <p:sp>
          <p:nvSpPr>
            <p:cNvPr id="221" name="Google Shape;221;p10"/>
            <p:cNvSpPr/>
            <p:nvPr/>
          </p:nvSpPr>
          <p:spPr>
            <a:xfrm>
              <a:off x="0" y="0"/>
              <a:ext cx="1086803" cy="1362873"/>
            </a:xfrm>
            <a:custGeom>
              <a:rect b="b" l="l" r="r" t="t"/>
              <a:pathLst>
                <a:path extrusionOk="0" h="1362873" w="1086803">
                  <a:moveTo>
                    <a:pt x="80675" y="0"/>
                  </a:moveTo>
                  <a:lnTo>
                    <a:pt x="1006128" y="0"/>
                  </a:lnTo>
                  <a:cubicBezTo>
                    <a:pt x="1050684" y="0"/>
                    <a:pt x="1086803" y="36120"/>
                    <a:pt x="1086803" y="80675"/>
                  </a:cubicBezTo>
                  <a:lnTo>
                    <a:pt x="1086803" y="1282198"/>
                  </a:lnTo>
                  <a:cubicBezTo>
                    <a:pt x="1086803" y="1303594"/>
                    <a:pt x="1078303" y="1324114"/>
                    <a:pt x="1063174" y="1339244"/>
                  </a:cubicBezTo>
                  <a:cubicBezTo>
                    <a:pt x="1048044" y="1354373"/>
                    <a:pt x="1027524" y="1362873"/>
                    <a:pt x="1006128" y="1362873"/>
                  </a:cubicBezTo>
                  <a:lnTo>
                    <a:pt x="80675" y="1362873"/>
                  </a:lnTo>
                  <a:cubicBezTo>
                    <a:pt x="59279" y="1362873"/>
                    <a:pt x="38759" y="1354373"/>
                    <a:pt x="23629" y="1339244"/>
                  </a:cubicBezTo>
                  <a:cubicBezTo>
                    <a:pt x="8500" y="1324114"/>
                    <a:pt x="0" y="1303594"/>
                    <a:pt x="0" y="1282198"/>
                  </a:cubicBezTo>
                  <a:lnTo>
                    <a:pt x="0" y="80675"/>
                  </a:lnTo>
                  <a:cubicBezTo>
                    <a:pt x="0" y="59279"/>
                    <a:pt x="8500" y="38759"/>
                    <a:pt x="23629" y="23629"/>
                  </a:cubicBezTo>
                  <a:cubicBezTo>
                    <a:pt x="38759" y="8500"/>
                    <a:pt x="59279" y="0"/>
                    <a:pt x="80675" y="0"/>
                  </a:cubicBezTo>
                  <a:close/>
                </a:path>
              </a:pathLst>
            </a:custGeom>
            <a:solidFill>
              <a:srgbClr val="43766C"/>
            </a:solidFill>
            <a:ln cap="rnd" cmpd="sng" w="38100">
              <a:solidFill>
                <a:srgbClr val="616E2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0"/>
            <p:cNvSpPr txBox="1"/>
            <p:nvPr/>
          </p:nvSpPr>
          <p:spPr>
            <a:xfrm>
              <a:off x="0" y="-76200"/>
              <a:ext cx="1086803" cy="14390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p10"/>
          <p:cNvSpPr/>
          <p:nvPr/>
        </p:nvSpPr>
        <p:spPr>
          <a:xfrm>
            <a:off x="9989371" y="5143500"/>
            <a:ext cx="3625447" cy="4820736"/>
          </a:xfrm>
          <a:custGeom>
            <a:rect b="b" l="l" r="r" t="t"/>
            <a:pathLst>
              <a:path extrusionOk="0" h="1493716" w="1123353">
                <a:moveTo>
                  <a:pt x="89688" y="0"/>
                </a:moveTo>
                <a:lnTo>
                  <a:pt x="1033665" y="0"/>
                </a:lnTo>
                <a:cubicBezTo>
                  <a:pt x="1083198" y="0"/>
                  <a:pt x="1123353" y="40155"/>
                  <a:pt x="1123353" y="89688"/>
                </a:cubicBezTo>
                <a:lnTo>
                  <a:pt x="1123353" y="1404028"/>
                </a:lnTo>
                <a:cubicBezTo>
                  <a:pt x="1123353" y="1427815"/>
                  <a:pt x="1113904" y="1450627"/>
                  <a:pt x="1097084" y="1467447"/>
                </a:cubicBezTo>
                <a:cubicBezTo>
                  <a:pt x="1080264" y="1484267"/>
                  <a:pt x="1057452" y="1493716"/>
                  <a:pt x="1033665" y="1493716"/>
                </a:cubicBezTo>
                <a:lnTo>
                  <a:pt x="89688" y="1493716"/>
                </a:lnTo>
                <a:cubicBezTo>
                  <a:pt x="40155" y="1493716"/>
                  <a:pt x="0" y="1453562"/>
                  <a:pt x="0" y="1404028"/>
                </a:cubicBezTo>
                <a:lnTo>
                  <a:pt x="0" y="89688"/>
                </a:lnTo>
                <a:cubicBezTo>
                  <a:pt x="0" y="40155"/>
                  <a:pt x="40155" y="0"/>
                  <a:pt x="89688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403" l="0" r="0" t="-6403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0"/>
          <p:cNvSpPr txBox="1"/>
          <p:nvPr/>
        </p:nvSpPr>
        <p:spPr>
          <a:xfrm>
            <a:off x="390455" y="319162"/>
            <a:ext cx="17507100" cy="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WAS BEDEUTET GESUNDHEIT UND WOHLERGEHEN?</a:t>
            </a:r>
            <a:endParaRPr sz="5500"/>
          </a:p>
        </p:txBody>
      </p:sp>
      <p:sp>
        <p:nvSpPr>
          <p:cNvPr id="225" name="Google Shape;225;p10"/>
          <p:cNvSpPr txBox="1"/>
          <p:nvPr/>
        </p:nvSpPr>
        <p:spPr>
          <a:xfrm>
            <a:off x="1232772" y="2212175"/>
            <a:ext cx="11794200" cy="29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= Vollständiges körperliches</a:t>
            </a:r>
            <a:endParaRPr/>
          </a:p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+ geistiges und </a:t>
            </a:r>
            <a:r>
              <a:rPr lang="en-US" sz="5099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soziales </a:t>
            </a:r>
            <a:r>
              <a:rPr b="0" i="0" lang="en-US" sz="50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Wohlbefinden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"/>
          <p:cNvSpPr/>
          <p:nvPr/>
        </p:nvSpPr>
        <p:spPr>
          <a:xfrm>
            <a:off x="9994475" y="2409818"/>
            <a:ext cx="3488348" cy="6952570"/>
          </a:xfrm>
          <a:custGeom>
            <a:rect b="b" l="l" r="r" t="t"/>
            <a:pathLst>
              <a:path extrusionOk="0" h="1077135" w="540436">
                <a:moveTo>
                  <a:pt x="93213" y="0"/>
                </a:moveTo>
                <a:lnTo>
                  <a:pt x="447223" y="0"/>
                </a:lnTo>
                <a:cubicBezTo>
                  <a:pt x="471945" y="0"/>
                  <a:pt x="495654" y="9821"/>
                  <a:pt x="513135" y="27302"/>
                </a:cubicBezTo>
                <a:cubicBezTo>
                  <a:pt x="530616" y="44782"/>
                  <a:pt x="540436" y="68492"/>
                  <a:pt x="540436" y="93213"/>
                </a:cubicBezTo>
                <a:lnTo>
                  <a:pt x="540436" y="983922"/>
                </a:lnTo>
                <a:cubicBezTo>
                  <a:pt x="540436" y="1035402"/>
                  <a:pt x="498703" y="1077135"/>
                  <a:pt x="447223" y="1077135"/>
                </a:cubicBezTo>
                <a:lnTo>
                  <a:pt x="93213" y="1077135"/>
                </a:lnTo>
                <a:cubicBezTo>
                  <a:pt x="41733" y="1077135"/>
                  <a:pt x="0" y="1035402"/>
                  <a:pt x="0" y="983922"/>
                </a:cubicBezTo>
                <a:lnTo>
                  <a:pt x="0" y="93213"/>
                </a:lnTo>
                <a:cubicBezTo>
                  <a:pt x="0" y="41733"/>
                  <a:pt x="41733" y="0"/>
                  <a:pt x="93213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20" l="0" r="0" t="-382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1" name="Google Shape;231;p11"/>
          <p:cNvGrpSpPr/>
          <p:nvPr/>
        </p:nvGrpSpPr>
        <p:grpSpPr>
          <a:xfrm>
            <a:off x="2467393" y="739378"/>
            <a:ext cx="14791907" cy="1305354"/>
            <a:chOff x="0" y="-76200"/>
            <a:chExt cx="3895811" cy="343797"/>
          </a:xfrm>
        </p:grpSpPr>
        <p:sp>
          <p:nvSpPr>
            <p:cNvPr id="232" name="Google Shape;232;p11"/>
            <p:cNvSpPr/>
            <p:nvPr/>
          </p:nvSpPr>
          <p:spPr>
            <a:xfrm>
              <a:off x="0" y="0"/>
              <a:ext cx="3895811" cy="267597"/>
            </a:xfrm>
            <a:custGeom>
              <a:rect b="b" l="l" r="r" t="t"/>
              <a:pathLst>
                <a:path extrusionOk="0" h="267597" w="3895811">
                  <a:moveTo>
                    <a:pt x="27740" y="0"/>
                  </a:moveTo>
                  <a:lnTo>
                    <a:pt x="3868071" y="0"/>
                  </a:lnTo>
                  <a:cubicBezTo>
                    <a:pt x="3883392" y="0"/>
                    <a:pt x="3895811" y="12419"/>
                    <a:pt x="3895811" y="27740"/>
                  </a:cubicBezTo>
                  <a:lnTo>
                    <a:pt x="3895811" y="239857"/>
                  </a:lnTo>
                  <a:cubicBezTo>
                    <a:pt x="3895811" y="255177"/>
                    <a:pt x="3883392" y="267597"/>
                    <a:pt x="3868071" y="267597"/>
                  </a:cubicBezTo>
                  <a:lnTo>
                    <a:pt x="27740" y="267597"/>
                  </a:lnTo>
                  <a:cubicBezTo>
                    <a:pt x="12419" y="267597"/>
                    <a:pt x="0" y="255177"/>
                    <a:pt x="0" y="239857"/>
                  </a:cubicBezTo>
                  <a:lnTo>
                    <a:pt x="0" y="27740"/>
                  </a:lnTo>
                  <a:cubicBezTo>
                    <a:pt x="0" y="12419"/>
                    <a:pt x="12419" y="0"/>
                    <a:pt x="27740" y="0"/>
                  </a:cubicBezTo>
                  <a:close/>
                </a:path>
              </a:pathLst>
            </a:custGeom>
            <a:noFill/>
            <a:ln cap="rnd" cmpd="sng" w="38100">
              <a:solidFill>
                <a:srgbClr val="616E2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1"/>
            <p:cNvSpPr txBox="1"/>
            <p:nvPr/>
          </p:nvSpPr>
          <p:spPr>
            <a:xfrm>
              <a:off x="0" y="-76200"/>
              <a:ext cx="3895811" cy="343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11"/>
          <p:cNvSpPr/>
          <p:nvPr/>
        </p:nvSpPr>
        <p:spPr>
          <a:xfrm>
            <a:off x="16236776" y="1263348"/>
            <a:ext cx="546735" cy="546735"/>
          </a:xfrm>
          <a:custGeom>
            <a:rect b="b" l="l" r="r" t="t"/>
            <a:pathLst>
              <a:path extrusionOk="0" h="546735" w="546735">
                <a:moveTo>
                  <a:pt x="0" y="0"/>
                </a:moveTo>
                <a:lnTo>
                  <a:pt x="546735" y="0"/>
                </a:lnTo>
                <a:lnTo>
                  <a:pt x="546735" y="546735"/>
                </a:lnTo>
                <a:lnTo>
                  <a:pt x="0" y="546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5" name="Google Shape;235;p11"/>
          <p:cNvSpPr/>
          <p:nvPr/>
        </p:nvSpPr>
        <p:spPr>
          <a:xfrm>
            <a:off x="1028700" y="1051628"/>
            <a:ext cx="993104" cy="993104"/>
          </a:xfrm>
          <a:custGeom>
            <a:rect b="b" l="l" r="r" t="t"/>
            <a:pathLst>
              <a:path extrusionOk="0" h="993104" w="993104">
                <a:moveTo>
                  <a:pt x="0" y="0"/>
                </a:moveTo>
                <a:lnTo>
                  <a:pt x="993104" y="0"/>
                </a:lnTo>
                <a:lnTo>
                  <a:pt x="993104" y="993104"/>
                </a:lnTo>
                <a:lnTo>
                  <a:pt x="0" y="9931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6" name="Google Shape;236;p11"/>
          <p:cNvSpPr/>
          <p:nvPr/>
        </p:nvSpPr>
        <p:spPr>
          <a:xfrm>
            <a:off x="13482822" y="5277852"/>
            <a:ext cx="4428631" cy="4408672"/>
          </a:xfrm>
          <a:custGeom>
            <a:rect b="b" l="l" r="r" t="t"/>
            <a:pathLst>
              <a:path extrusionOk="0" h="683019" w="686111">
                <a:moveTo>
                  <a:pt x="73422" y="0"/>
                </a:moveTo>
                <a:lnTo>
                  <a:pt x="612688" y="0"/>
                </a:lnTo>
                <a:cubicBezTo>
                  <a:pt x="632161" y="0"/>
                  <a:pt x="650837" y="7736"/>
                  <a:pt x="664606" y="21505"/>
                </a:cubicBezTo>
                <a:cubicBezTo>
                  <a:pt x="678375" y="35274"/>
                  <a:pt x="686111" y="53950"/>
                  <a:pt x="686111" y="73422"/>
                </a:cubicBezTo>
                <a:lnTo>
                  <a:pt x="686111" y="609596"/>
                </a:lnTo>
                <a:cubicBezTo>
                  <a:pt x="686111" y="629069"/>
                  <a:pt x="678375" y="647744"/>
                  <a:pt x="664606" y="661514"/>
                </a:cubicBezTo>
                <a:cubicBezTo>
                  <a:pt x="650837" y="675283"/>
                  <a:pt x="632161" y="683019"/>
                  <a:pt x="612688" y="683019"/>
                </a:cubicBezTo>
                <a:lnTo>
                  <a:pt x="73422" y="683019"/>
                </a:lnTo>
                <a:cubicBezTo>
                  <a:pt x="53950" y="683019"/>
                  <a:pt x="35274" y="675283"/>
                  <a:pt x="21505" y="661514"/>
                </a:cubicBezTo>
                <a:cubicBezTo>
                  <a:pt x="7736" y="647744"/>
                  <a:pt x="0" y="629069"/>
                  <a:pt x="0" y="609596"/>
                </a:cubicBezTo>
                <a:lnTo>
                  <a:pt x="0" y="73422"/>
                </a:lnTo>
                <a:cubicBezTo>
                  <a:pt x="0" y="53950"/>
                  <a:pt x="7736" y="35274"/>
                  <a:pt x="21505" y="21505"/>
                </a:cubicBezTo>
                <a:cubicBezTo>
                  <a:pt x="35274" y="7736"/>
                  <a:pt x="53950" y="0"/>
                  <a:pt x="73422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1988" l="-13592" r="-7004" t="-9156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7" name="Google Shape;237;p11"/>
          <p:cNvGrpSpPr/>
          <p:nvPr/>
        </p:nvGrpSpPr>
        <p:grpSpPr>
          <a:xfrm>
            <a:off x="8639713" y="8359439"/>
            <a:ext cx="4843109" cy="1797723"/>
            <a:chOff x="-385763" y="1"/>
            <a:chExt cx="6457479" cy="2396963"/>
          </a:xfrm>
        </p:grpSpPr>
        <p:grpSp>
          <p:nvGrpSpPr>
            <p:cNvPr id="238" name="Google Shape;238;p11"/>
            <p:cNvGrpSpPr/>
            <p:nvPr/>
          </p:nvGrpSpPr>
          <p:grpSpPr>
            <a:xfrm rot="-5400000">
              <a:off x="1644495" y="-2030257"/>
              <a:ext cx="2396963" cy="6457479"/>
              <a:chOff x="0" y="-76200"/>
              <a:chExt cx="473474" cy="1275551"/>
            </a:xfrm>
          </p:grpSpPr>
          <p:sp>
            <p:nvSpPr>
              <p:cNvPr id="239" name="Google Shape;239;p11"/>
              <p:cNvSpPr/>
              <p:nvPr/>
            </p:nvSpPr>
            <p:spPr>
              <a:xfrm>
                <a:off x="0" y="0"/>
                <a:ext cx="473474" cy="1199351"/>
              </a:xfrm>
              <a:custGeom>
                <a:rect b="b" l="l" r="r" t="t"/>
                <a:pathLst>
                  <a:path extrusionOk="0" h="1199351" w="473474">
                    <a:moveTo>
                      <a:pt x="215326" y="0"/>
                    </a:moveTo>
                    <a:lnTo>
                      <a:pt x="258148" y="0"/>
                    </a:lnTo>
                    <a:cubicBezTo>
                      <a:pt x="315256" y="0"/>
                      <a:pt x="370025" y="22686"/>
                      <a:pt x="410407" y="63067"/>
                    </a:cubicBezTo>
                    <a:cubicBezTo>
                      <a:pt x="450788" y="103449"/>
                      <a:pt x="473474" y="158218"/>
                      <a:pt x="473474" y="215326"/>
                    </a:cubicBezTo>
                    <a:lnTo>
                      <a:pt x="473474" y="984025"/>
                    </a:lnTo>
                    <a:cubicBezTo>
                      <a:pt x="473474" y="1041133"/>
                      <a:pt x="450788" y="1095902"/>
                      <a:pt x="410407" y="1136284"/>
                    </a:cubicBezTo>
                    <a:cubicBezTo>
                      <a:pt x="370025" y="1176665"/>
                      <a:pt x="315256" y="1199351"/>
                      <a:pt x="258148" y="1199351"/>
                    </a:cubicBezTo>
                    <a:lnTo>
                      <a:pt x="215326" y="1199351"/>
                    </a:lnTo>
                    <a:cubicBezTo>
                      <a:pt x="158218" y="1199351"/>
                      <a:pt x="103449" y="1176665"/>
                      <a:pt x="63067" y="1136284"/>
                    </a:cubicBezTo>
                    <a:cubicBezTo>
                      <a:pt x="22686" y="1095902"/>
                      <a:pt x="0" y="1041133"/>
                      <a:pt x="0" y="984025"/>
                    </a:cubicBezTo>
                    <a:lnTo>
                      <a:pt x="0" y="215326"/>
                    </a:lnTo>
                    <a:cubicBezTo>
                      <a:pt x="0" y="158218"/>
                      <a:pt x="22686" y="103449"/>
                      <a:pt x="63067" y="63067"/>
                    </a:cubicBezTo>
                    <a:cubicBezTo>
                      <a:pt x="103449" y="22686"/>
                      <a:pt x="158218" y="0"/>
                      <a:pt x="215326" y="0"/>
                    </a:cubicBezTo>
                    <a:close/>
                  </a:path>
                </a:pathLst>
              </a:custGeom>
              <a:solidFill>
                <a:srgbClr val="43766C"/>
              </a:solidFill>
              <a:ln cap="rnd" cmpd="sng" w="38100">
                <a:solidFill>
                  <a:srgbClr val="616E2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11"/>
              <p:cNvSpPr txBox="1"/>
              <p:nvPr/>
            </p:nvSpPr>
            <p:spPr>
              <a:xfrm>
                <a:off x="0" y="-76200"/>
                <a:ext cx="473474" cy="1275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1" name="Google Shape;241;p11"/>
            <p:cNvSpPr txBox="1"/>
            <p:nvPr/>
          </p:nvSpPr>
          <p:spPr>
            <a:xfrm>
              <a:off x="653906" y="274740"/>
              <a:ext cx="4763903" cy="16474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6904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62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Übergewicht: 51%</a:t>
              </a:r>
              <a:endParaRPr/>
            </a:p>
            <a:p>
              <a:pPr indent="0" lvl="0" marL="0" marR="0" rtl="0" algn="l">
                <a:lnSpc>
                  <a:spcPct val="16904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62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380 Millionen</a:t>
              </a:r>
              <a:endParaRPr/>
            </a:p>
          </p:txBody>
        </p:sp>
      </p:grpSp>
      <p:grpSp>
        <p:nvGrpSpPr>
          <p:cNvPr id="242" name="Google Shape;242;p11"/>
          <p:cNvGrpSpPr/>
          <p:nvPr/>
        </p:nvGrpSpPr>
        <p:grpSpPr>
          <a:xfrm>
            <a:off x="13193500" y="2409818"/>
            <a:ext cx="4843109" cy="3199547"/>
            <a:chOff x="-385763" y="0"/>
            <a:chExt cx="6457479" cy="4266064"/>
          </a:xfrm>
        </p:grpSpPr>
        <p:grpSp>
          <p:nvGrpSpPr>
            <p:cNvPr id="243" name="Google Shape;243;p11"/>
            <p:cNvGrpSpPr/>
            <p:nvPr/>
          </p:nvGrpSpPr>
          <p:grpSpPr>
            <a:xfrm rot="-5400000">
              <a:off x="1105768" y="-1491530"/>
              <a:ext cx="3474418" cy="6457479"/>
              <a:chOff x="0" y="-76200"/>
              <a:chExt cx="686305" cy="1275551"/>
            </a:xfrm>
          </p:grpSpPr>
          <p:sp>
            <p:nvSpPr>
              <p:cNvPr id="244" name="Google Shape;244;p11"/>
              <p:cNvSpPr/>
              <p:nvPr/>
            </p:nvSpPr>
            <p:spPr>
              <a:xfrm>
                <a:off x="0" y="0"/>
                <a:ext cx="686305" cy="1199351"/>
              </a:xfrm>
              <a:custGeom>
                <a:rect b="b" l="l" r="r" t="t"/>
                <a:pathLst>
                  <a:path extrusionOk="0" h="1199351" w="686305">
                    <a:moveTo>
                      <a:pt x="148551" y="0"/>
                    </a:moveTo>
                    <a:lnTo>
                      <a:pt x="537754" y="0"/>
                    </a:lnTo>
                    <a:cubicBezTo>
                      <a:pt x="577152" y="0"/>
                      <a:pt x="614937" y="15651"/>
                      <a:pt x="642795" y="43510"/>
                    </a:cubicBezTo>
                    <a:cubicBezTo>
                      <a:pt x="670654" y="71368"/>
                      <a:pt x="686305" y="109153"/>
                      <a:pt x="686305" y="148551"/>
                    </a:cubicBezTo>
                    <a:lnTo>
                      <a:pt x="686305" y="1050800"/>
                    </a:lnTo>
                    <a:cubicBezTo>
                      <a:pt x="686305" y="1132843"/>
                      <a:pt x="619796" y="1199351"/>
                      <a:pt x="537754" y="1199351"/>
                    </a:cubicBezTo>
                    <a:lnTo>
                      <a:pt x="148551" y="1199351"/>
                    </a:lnTo>
                    <a:cubicBezTo>
                      <a:pt x="109153" y="1199351"/>
                      <a:pt x="71368" y="1183700"/>
                      <a:pt x="43510" y="1155842"/>
                    </a:cubicBezTo>
                    <a:cubicBezTo>
                      <a:pt x="15651" y="1127983"/>
                      <a:pt x="0" y="1090199"/>
                      <a:pt x="0" y="1050800"/>
                    </a:cubicBezTo>
                    <a:lnTo>
                      <a:pt x="0" y="148551"/>
                    </a:lnTo>
                    <a:cubicBezTo>
                      <a:pt x="0" y="109153"/>
                      <a:pt x="15651" y="71368"/>
                      <a:pt x="43510" y="43510"/>
                    </a:cubicBezTo>
                    <a:cubicBezTo>
                      <a:pt x="71368" y="15651"/>
                      <a:pt x="109153" y="0"/>
                      <a:pt x="148551" y="0"/>
                    </a:cubicBezTo>
                    <a:close/>
                  </a:path>
                </a:pathLst>
              </a:custGeom>
              <a:solidFill>
                <a:srgbClr val="43766C"/>
              </a:solidFill>
              <a:ln cap="rnd" cmpd="sng" w="38100">
                <a:solidFill>
                  <a:srgbClr val="616E2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 txBox="1"/>
              <p:nvPr/>
            </p:nvSpPr>
            <p:spPr>
              <a:xfrm>
                <a:off x="0" y="-76200"/>
                <a:ext cx="686305" cy="1275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6" name="Google Shape;246;p11"/>
            <p:cNvSpPr txBox="1"/>
            <p:nvPr/>
          </p:nvSpPr>
          <p:spPr>
            <a:xfrm>
              <a:off x="578832" y="292864"/>
              <a:ext cx="5128500" cy="397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69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89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Probleme mit </a:t>
              </a:r>
              <a:r>
                <a:rPr lang="en-US" sz="318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</a:t>
              </a:r>
              <a:r>
                <a:rPr b="0" i="0" lang="en-US" sz="3189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entale</a:t>
              </a:r>
              <a:r>
                <a:rPr lang="en-US" sz="318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r </a:t>
              </a:r>
              <a:r>
                <a:rPr b="0" i="0" lang="en-US" sz="3189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Gesundheit: </a:t>
              </a:r>
              <a:endParaRPr/>
            </a:p>
            <a:p>
              <a:pPr indent="0" lvl="0" marL="0" marR="0" rtl="0" algn="l">
                <a:lnSpc>
                  <a:spcPct val="16901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89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84 Millionen</a:t>
              </a:r>
              <a:endParaRPr/>
            </a:p>
          </p:txBody>
        </p:sp>
      </p:grpSp>
      <p:pic>
        <p:nvPicPr>
          <p:cNvPr id="247" name="Google Shape;24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3881054" y="1863773"/>
            <a:ext cx="15497831" cy="9114237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1"/>
          <p:cNvSpPr txBox="1"/>
          <p:nvPr/>
        </p:nvSpPr>
        <p:spPr>
          <a:xfrm>
            <a:off x="2821007" y="1131937"/>
            <a:ext cx="4162746" cy="689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Statistiken</a:t>
            </a:r>
            <a:endParaRPr/>
          </a:p>
        </p:txBody>
      </p:sp>
      <p:sp>
        <p:nvSpPr>
          <p:cNvPr id="249" name="Google Shape;249;p11"/>
          <p:cNvSpPr txBox="1"/>
          <p:nvPr/>
        </p:nvSpPr>
        <p:spPr>
          <a:xfrm>
            <a:off x="2821007" y="5840502"/>
            <a:ext cx="3572928" cy="884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9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Rauchen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"/>
          <p:cNvSpPr/>
          <p:nvPr/>
        </p:nvSpPr>
        <p:spPr>
          <a:xfrm>
            <a:off x="10963536" y="491598"/>
            <a:ext cx="5851377" cy="4651902"/>
          </a:xfrm>
          <a:custGeom>
            <a:rect b="b" l="l" r="r" t="t"/>
            <a:pathLst>
              <a:path extrusionOk="0" h="720701" w="906531">
                <a:moveTo>
                  <a:pt x="55570" y="0"/>
                </a:moveTo>
                <a:lnTo>
                  <a:pt x="850961" y="0"/>
                </a:lnTo>
                <a:cubicBezTo>
                  <a:pt x="881651" y="0"/>
                  <a:pt x="906531" y="24880"/>
                  <a:pt x="906531" y="55570"/>
                </a:cubicBezTo>
                <a:lnTo>
                  <a:pt x="906531" y="665131"/>
                </a:lnTo>
                <a:cubicBezTo>
                  <a:pt x="906531" y="679869"/>
                  <a:pt x="900676" y="694004"/>
                  <a:pt x="890254" y="704425"/>
                </a:cubicBezTo>
                <a:cubicBezTo>
                  <a:pt x="879833" y="714847"/>
                  <a:pt x="865699" y="720701"/>
                  <a:pt x="850961" y="720701"/>
                </a:cubicBezTo>
                <a:lnTo>
                  <a:pt x="55570" y="720701"/>
                </a:lnTo>
                <a:cubicBezTo>
                  <a:pt x="40832" y="720701"/>
                  <a:pt x="26697" y="714847"/>
                  <a:pt x="16276" y="704425"/>
                </a:cubicBezTo>
                <a:cubicBezTo>
                  <a:pt x="5855" y="694004"/>
                  <a:pt x="0" y="679869"/>
                  <a:pt x="0" y="665131"/>
                </a:cubicBezTo>
                <a:lnTo>
                  <a:pt x="0" y="55570"/>
                </a:lnTo>
                <a:cubicBezTo>
                  <a:pt x="0" y="40832"/>
                  <a:pt x="5855" y="26697"/>
                  <a:pt x="16276" y="16276"/>
                </a:cubicBezTo>
                <a:cubicBezTo>
                  <a:pt x="26697" y="5855"/>
                  <a:pt x="40832" y="0"/>
                  <a:pt x="5557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9663" r="-9663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5" name="Google Shape;255;p12"/>
          <p:cNvGrpSpPr/>
          <p:nvPr/>
        </p:nvGrpSpPr>
        <p:grpSpPr>
          <a:xfrm>
            <a:off x="2007772" y="4608516"/>
            <a:ext cx="6813903" cy="4566383"/>
            <a:chOff x="0" y="-385763"/>
            <a:chExt cx="9085204" cy="6088512"/>
          </a:xfrm>
        </p:grpSpPr>
        <p:grpSp>
          <p:nvGrpSpPr>
            <p:cNvPr id="256" name="Google Shape;256;p12"/>
            <p:cNvGrpSpPr/>
            <p:nvPr/>
          </p:nvGrpSpPr>
          <p:grpSpPr>
            <a:xfrm>
              <a:off x="0" y="-385763"/>
              <a:ext cx="7232373" cy="5262176"/>
              <a:chOff x="0" y="-76200"/>
              <a:chExt cx="1428617" cy="1039442"/>
            </a:xfrm>
          </p:grpSpPr>
          <p:sp>
            <p:nvSpPr>
              <p:cNvPr id="257" name="Google Shape;257;p12"/>
              <p:cNvSpPr/>
              <p:nvPr/>
            </p:nvSpPr>
            <p:spPr>
              <a:xfrm>
                <a:off x="0" y="0"/>
                <a:ext cx="1428617" cy="963242"/>
              </a:xfrm>
              <a:custGeom>
                <a:rect b="b" l="l" r="r" t="t"/>
                <a:pathLst>
                  <a:path extrusionOk="0" h="963242" w="1428617">
                    <a:moveTo>
                      <a:pt x="71364" y="0"/>
                    </a:moveTo>
                    <a:lnTo>
                      <a:pt x="1357253" y="0"/>
                    </a:lnTo>
                    <a:cubicBezTo>
                      <a:pt x="1396666" y="0"/>
                      <a:pt x="1428617" y="31951"/>
                      <a:pt x="1428617" y="71364"/>
                    </a:cubicBezTo>
                    <a:lnTo>
                      <a:pt x="1428617" y="891878"/>
                    </a:lnTo>
                    <a:cubicBezTo>
                      <a:pt x="1428617" y="910805"/>
                      <a:pt x="1421098" y="928957"/>
                      <a:pt x="1407715" y="942340"/>
                    </a:cubicBezTo>
                    <a:cubicBezTo>
                      <a:pt x="1394332" y="955723"/>
                      <a:pt x="1376180" y="963242"/>
                      <a:pt x="1357253" y="963242"/>
                    </a:cubicBezTo>
                    <a:lnTo>
                      <a:pt x="71364" y="963242"/>
                    </a:lnTo>
                    <a:cubicBezTo>
                      <a:pt x="31951" y="963242"/>
                      <a:pt x="0" y="931291"/>
                      <a:pt x="0" y="891878"/>
                    </a:cubicBezTo>
                    <a:lnTo>
                      <a:pt x="0" y="71364"/>
                    </a:lnTo>
                    <a:cubicBezTo>
                      <a:pt x="0" y="31951"/>
                      <a:pt x="31951" y="0"/>
                      <a:pt x="71364" y="0"/>
                    </a:cubicBezTo>
                    <a:close/>
                  </a:path>
                </a:pathLst>
              </a:custGeom>
              <a:solidFill>
                <a:srgbClr val="568C8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2"/>
              <p:cNvSpPr txBox="1"/>
              <p:nvPr/>
            </p:nvSpPr>
            <p:spPr>
              <a:xfrm>
                <a:off x="0" y="-76200"/>
                <a:ext cx="1428617" cy="10394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9" name="Google Shape;259;p12"/>
            <p:cNvSpPr txBox="1"/>
            <p:nvPr/>
          </p:nvSpPr>
          <p:spPr>
            <a:xfrm>
              <a:off x="4" y="1105550"/>
              <a:ext cx="9085200" cy="459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4 Hauptfaktoren:</a:t>
              </a:r>
              <a:endParaRPr/>
            </a:p>
            <a:p>
              <a:pPr indent="-345440" lvl="1" marL="690881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Char char="•"/>
              </a:pPr>
              <a:r>
                <a:rPr b="0" i="0" lang="en-US" sz="32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Rauchen</a:t>
              </a:r>
              <a:endParaRPr/>
            </a:p>
            <a:p>
              <a:pPr indent="-345440" lvl="1" marL="690881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Char char="•"/>
              </a:pPr>
              <a:r>
                <a:rPr b="0" i="0" lang="en-US" sz="32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Alkohol</a:t>
              </a:r>
              <a:endParaRPr/>
            </a:p>
            <a:p>
              <a:pPr indent="-345440" lvl="1" marL="690881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Char char="•"/>
              </a:pPr>
              <a:r>
                <a:rPr b="0" i="0" lang="en-US" sz="32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zu wenig Bewegung  </a:t>
              </a:r>
              <a:endParaRPr/>
            </a:p>
            <a:p>
              <a:pPr indent="-345440" lvl="1" marL="690881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Char char="•"/>
              </a:pPr>
              <a:r>
                <a:rPr b="0" i="0" lang="en-US" sz="32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ungesunde Ernährung</a:t>
              </a:r>
              <a:endParaRPr/>
            </a:p>
          </p:txBody>
        </p:sp>
      </p:grpSp>
      <p:grpSp>
        <p:nvGrpSpPr>
          <p:cNvPr id="260" name="Google Shape;260;p12"/>
          <p:cNvGrpSpPr/>
          <p:nvPr/>
        </p:nvGrpSpPr>
        <p:grpSpPr>
          <a:xfrm>
            <a:off x="283555" y="2948919"/>
            <a:ext cx="5766669" cy="2651755"/>
            <a:chOff x="0" y="-385762"/>
            <a:chExt cx="7688892" cy="3535674"/>
          </a:xfrm>
        </p:grpSpPr>
        <p:grpSp>
          <p:nvGrpSpPr>
            <p:cNvPr id="261" name="Google Shape;261;p12"/>
            <p:cNvGrpSpPr/>
            <p:nvPr/>
          </p:nvGrpSpPr>
          <p:grpSpPr>
            <a:xfrm>
              <a:off x="0" y="-385762"/>
              <a:ext cx="7688892" cy="2926108"/>
              <a:chOff x="0" y="-76200"/>
              <a:chExt cx="1518794" cy="577997"/>
            </a:xfrm>
          </p:grpSpPr>
          <p:sp>
            <p:nvSpPr>
              <p:cNvPr id="262" name="Google Shape;262;p12"/>
              <p:cNvSpPr/>
              <p:nvPr/>
            </p:nvSpPr>
            <p:spPr>
              <a:xfrm>
                <a:off x="0" y="0"/>
                <a:ext cx="1518794" cy="501797"/>
              </a:xfrm>
              <a:custGeom>
                <a:rect b="b" l="l" r="r" t="t"/>
                <a:pathLst>
                  <a:path extrusionOk="0" h="501797" w="1518794">
                    <a:moveTo>
                      <a:pt x="48331" y="0"/>
                    </a:moveTo>
                    <a:lnTo>
                      <a:pt x="1470462" y="0"/>
                    </a:lnTo>
                    <a:cubicBezTo>
                      <a:pt x="1497155" y="0"/>
                      <a:pt x="1518794" y="21639"/>
                      <a:pt x="1518794" y="48331"/>
                    </a:cubicBezTo>
                    <a:lnTo>
                      <a:pt x="1518794" y="453466"/>
                    </a:lnTo>
                    <a:cubicBezTo>
                      <a:pt x="1518794" y="480158"/>
                      <a:pt x="1497155" y="501797"/>
                      <a:pt x="1470462" y="501797"/>
                    </a:cubicBezTo>
                    <a:lnTo>
                      <a:pt x="48331" y="501797"/>
                    </a:lnTo>
                    <a:cubicBezTo>
                      <a:pt x="21639" y="501797"/>
                      <a:pt x="0" y="480158"/>
                      <a:pt x="0" y="453466"/>
                    </a:cubicBezTo>
                    <a:lnTo>
                      <a:pt x="0" y="48331"/>
                    </a:lnTo>
                    <a:cubicBezTo>
                      <a:pt x="0" y="21639"/>
                      <a:pt x="21639" y="0"/>
                      <a:pt x="48331" y="0"/>
                    </a:cubicBezTo>
                    <a:close/>
                  </a:path>
                </a:pathLst>
              </a:custGeom>
              <a:solidFill>
                <a:srgbClr val="4376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12"/>
              <p:cNvSpPr txBox="1"/>
              <p:nvPr/>
            </p:nvSpPr>
            <p:spPr>
              <a:xfrm>
                <a:off x="0" y="-76200"/>
                <a:ext cx="1518794" cy="577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4" name="Google Shape;264;p12"/>
            <p:cNvSpPr txBox="1"/>
            <p:nvPr/>
          </p:nvSpPr>
          <p:spPr>
            <a:xfrm>
              <a:off x="1055559" y="269612"/>
              <a:ext cx="6294000" cy="288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9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4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2 Millionen Menschen </a:t>
              </a:r>
              <a:endParaRPr/>
            </a:p>
            <a:p>
              <a:pPr indent="0" lvl="0" marL="0" marR="0" rtl="0" algn="ctr">
                <a:lnSpc>
                  <a:spcPct val="169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4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an chronischen  Krankheiten</a:t>
              </a:r>
              <a:endParaRPr/>
            </a:p>
          </p:txBody>
        </p:sp>
      </p:grpSp>
      <p:grpSp>
        <p:nvGrpSpPr>
          <p:cNvPr id="265" name="Google Shape;265;p12"/>
          <p:cNvGrpSpPr/>
          <p:nvPr/>
        </p:nvGrpSpPr>
        <p:grpSpPr>
          <a:xfrm>
            <a:off x="-1227950" y="8016348"/>
            <a:ext cx="8789625" cy="2194581"/>
            <a:chOff x="-11" y="-385762"/>
            <a:chExt cx="11719500" cy="2926108"/>
          </a:xfrm>
        </p:grpSpPr>
        <p:grpSp>
          <p:nvGrpSpPr>
            <p:cNvPr id="266" name="Google Shape;266;p12"/>
            <p:cNvGrpSpPr/>
            <p:nvPr/>
          </p:nvGrpSpPr>
          <p:grpSpPr>
            <a:xfrm>
              <a:off x="1920143" y="-385762"/>
              <a:ext cx="7879265" cy="2926108"/>
              <a:chOff x="0" y="-76200"/>
              <a:chExt cx="1556398" cy="577997"/>
            </a:xfrm>
          </p:grpSpPr>
          <p:sp>
            <p:nvSpPr>
              <p:cNvPr id="267" name="Google Shape;267;p12"/>
              <p:cNvSpPr/>
              <p:nvPr/>
            </p:nvSpPr>
            <p:spPr>
              <a:xfrm>
                <a:off x="0" y="0"/>
                <a:ext cx="1556398" cy="501797"/>
              </a:xfrm>
              <a:custGeom>
                <a:rect b="b" l="l" r="r" t="t"/>
                <a:pathLst>
                  <a:path extrusionOk="0" h="501797" w="1556398">
                    <a:moveTo>
                      <a:pt x="65505" y="0"/>
                    </a:moveTo>
                    <a:lnTo>
                      <a:pt x="1490893" y="0"/>
                    </a:lnTo>
                    <a:cubicBezTo>
                      <a:pt x="1527071" y="0"/>
                      <a:pt x="1556398" y="29327"/>
                      <a:pt x="1556398" y="65505"/>
                    </a:cubicBezTo>
                    <a:lnTo>
                      <a:pt x="1556398" y="436292"/>
                    </a:lnTo>
                    <a:cubicBezTo>
                      <a:pt x="1556398" y="453665"/>
                      <a:pt x="1549497" y="470326"/>
                      <a:pt x="1537212" y="482611"/>
                    </a:cubicBezTo>
                    <a:cubicBezTo>
                      <a:pt x="1524928" y="494895"/>
                      <a:pt x="1508266" y="501797"/>
                      <a:pt x="1490893" y="501797"/>
                    </a:cubicBezTo>
                    <a:lnTo>
                      <a:pt x="65505" y="501797"/>
                    </a:lnTo>
                    <a:cubicBezTo>
                      <a:pt x="29327" y="501797"/>
                      <a:pt x="0" y="472469"/>
                      <a:pt x="0" y="436292"/>
                    </a:cubicBezTo>
                    <a:lnTo>
                      <a:pt x="0" y="65505"/>
                    </a:lnTo>
                    <a:cubicBezTo>
                      <a:pt x="0" y="29327"/>
                      <a:pt x="29327" y="0"/>
                      <a:pt x="65505" y="0"/>
                    </a:cubicBezTo>
                    <a:close/>
                  </a:path>
                </a:pathLst>
              </a:custGeom>
              <a:solidFill>
                <a:srgbClr val="4376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12"/>
              <p:cNvSpPr txBox="1"/>
              <p:nvPr/>
            </p:nvSpPr>
            <p:spPr>
              <a:xfrm>
                <a:off x="0" y="-76200"/>
                <a:ext cx="1556398" cy="577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9" name="Google Shape;269;p12"/>
            <p:cNvSpPr txBox="1"/>
            <p:nvPr/>
          </p:nvSpPr>
          <p:spPr>
            <a:xfrm>
              <a:off x="-11" y="506374"/>
              <a:ext cx="11719500" cy="17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9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4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Krebs ist die zweithäufigste </a:t>
              </a:r>
              <a:endParaRPr/>
            </a:p>
            <a:p>
              <a:pPr indent="0" lvl="0" marL="0" marR="0" rtl="0" algn="ctr">
                <a:lnSpc>
                  <a:spcPct val="169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04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Todesursache in Europa.</a:t>
              </a:r>
              <a:endParaRPr/>
            </a:p>
          </p:txBody>
        </p:sp>
      </p:grpSp>
      <p:sp>
        <p:nvSpPr>
          <p:cNvPr id="270" name="Google Shape;270;p12"/>
          <p:cNvSpPr/>
          <p:nvPr/>
        </p:nvSpPr>
        <p:spPr>
          <a:xfrm>
            <a:off x="13330664" y="5787895"/>
            <a:ext cx="4590378" cy="3803927"/>
          </a:xfrm>
          <a:custGeom>
            <a:rect b="b" l="l" r="r" t="t"/>
            <a:pathLst>
              <a:path extrusionOk="0" h="589328" w="711170">
                <a:moveTo>
                  <a:pt x="70835" y="0"/>
                </a:moveTo>
                <a:lnTo>
                  <a:pt x="640334" y="0"/>
                </a:lnTo>
                <a:cubicBezTo>
                  <a:pt x="679456" y="0"/>
                  <a:pt x="711170" y="31714"/>
                  <a:pt x="711170" y="70835"/>
                </a:cubicBezTo>
                <a:lnTo>
                  <a:pt x="711170" y="518493"/>
                </a:lnTo>
                <a:cubicBezTo>
                  <a:pt x="711170" y="557614"/>
                  <a:pt x="679456" y="589328"/>
                  <a:pt x="640334" y="589328"/>
                </a:cubicBezTo>
                <a:lnTo>
                  <a:pt x="70835" y="589328"/>
                </a:lnTo>
                <a:cubicBezTo>
                  <a:pt x="52049" y="589328"/>
                  <a:pt x="34031" y="581865"/>
                  <a:pt x="20747" y="568581"/>
                </a:cubicBezTo>
                <a:cubicBezTo>
                  <a:pt x="7463" y="555296"/>
                  <a:pt x="0" y="537279"/>
                  <a:pt x="0" y="518493"/>
                </a:cubicBezTo>
                <a:lnTo>
                  <a:pt x="0" y="70835"/>
                </a:lnTo>
                <a:cubicBezTo>
                  <a:pt x="0" y="31714"/>
                  <a:pt x="31714" y="0"/>
                  <a:pt x="70835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7240" r="-724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2"/>
          <p:cNvSpPr/>
          <p:nvPr/>
        </p:nvSpPr>
        <p:spPr>
          <a:xfrm>
            <a:off x="8151004" y="5787895"/>
            <a:ext cx="4590378" cy="3803927"/>
          </a:xfrm>
          <a:custGeom>
            <a:rect b="b" l="l" r="r" t="t"/>
            <a:pathLst>
              <a:path extrusionOk="0" h="589328" w="711170">
                <a:moveTo>
                  <a:pt x="70835" y="0"/>
                </a:moveTo>
                <a:lnTo>
                  <a:pt x="640334" y="0"/>
                </a:lnTo>
                <a:cubicBezTo>
                  <a:pt x="679456" y="0"/>
                  <a:pt x="711170" y="31714"/>
                  <a:pt x="711170" y="70835"/>
                </a:cubicBezTo>
                <a:lnTo>
                  <a:pt x="711170" y="518493"/>
                </a:lnTo>
                <a:cubicBezTo>
                  <a:pt x="711170" y="557614"/>
                  <a:pt x="679456" y="589328"/>
                  <a:pt x="640334" y="589328"/>
                </a:cubicBezTo>
                <a:lnTo>
                  <a:pt x="70835" y="589328"/>
                </a:lnTo>
                <a:cubicBezTo>
                  <a:pt x="52049" y="589328"/>
                  <a:pt x="34031" y="581865"/>
                  <a:pt x="20747" y="568581"/>
                </a:cubicBezTo>
                <a:cubicBezTo>
                  <a:pt x="7463" y="555296"/>
                  <a:pt x="0" y="537279"/>
                  <a:pt x="0" y="518493"/>
                </a:cubicBezTo>
                <a:lnTo>
                  <a:pt x="0" y="70835"/>
                </a:lnTo>
                <a:cubicBezTo>
                  <a:pt x="0" y="31714"/>
                  <a:pt x="31714" y="0"/>
                  <a:pt x="70835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28571" r="-19076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2"/>
          <p:cNvSpPr txBox="1"/>
          <p:nvPr/>
        </p:nvSpPr>
        <p:spPr>
          <a:xfrm>
            <a:off x="605276" y="1038225"/>
            <a:ext cx="9663600" cy="13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7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HAUPTPROBLEME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/>
          <p:nvPr/>
        </p:nvSpPr>
        <p:spPr>
          <a:xfrm>
            <a:off x="1028700" y="4180556"/>
            <a:ext cx="8367121" cy="4878029"/>
          </a:xfrm>
          <a:custGeom>
            <a:rect b="b" l="l" r="r" t="t"/>
            <a:pathLst>
              <a:path extrusionOk="0" h="755734" w="1296286">
                <a:moveTo>
                  <a:pt x="38862" y="0"/>
                </a:moveTo>
                <a:lnTo>
                  <a:pt x="1257424" y="0"/>
                </a:lnTo>
                <a:cubicBezTo>
                  <a:pt x="1278887" y="0"/>
                  <a:pt x="1296286" y="17399"/>
                  <a:pt x="1296286" y="38862"/>
                </a:cubicBezTo>
                <a:lnTo>
                  <a:pt x="1296286" y="716873"/>
                </a:lnTo>
                <a:cubicBezTo>
                  <a:pt x="1296286" y="738335"/>
                  <a:pt x="1278887" y="755734"/>
                  <a:pt x="1257424" y="755734"/>
                </a:cubicBezTo>
                <a:lnTo>
                  <a:pt x="38862" y="755734"/>
                </a:lnTo>
                <a:cubicBezTo>
                  <a:pt x="17399" y="755734"/>
                  <a:pt x="0" y="738335"/>
                  <a:pt x="0" y="716873"/>
                </a:cubicBezTo>
                <a:lnTo>
                  <a:pt x="0" y="38862"/>
                </a:lnTo>
                <a:cubicBezTo>
                  <a:pt x="0" y="17399"/>
                  <a:pt x="17399" y="0"/>
                  <a:pt x="3886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139" l="0" r="0" t="-7139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8" name="Google Shape;278;p13"/>
          <p:cNvGrpSpPr/>
          <p:nvPr/>
        </p:nvGrpSpPr>
        <p:grpSpPr>
          <a:xfrm>
            <a:off x="11562018" y="1341409"/>
            <a:ext cx="6278578" cy="3802091"/>
            <a:chOff x="0" y="-369090"/>
            <a:chExt cx="8371437" cy="5069454"/>
          </a:xfrm>
        </p:grpSpPr>
        <p:grpSp>
          <p:nvGrpSpPr>
            <p:cNvPr id="279" name="Google Shape;279;p13"/>
            <p:cNvGrpSpPr/>
            <p:nvPr/>
          </p:nvGrpSpPr>
          <p:grpSpPr>
            <a:xfrm>
              <a:off x="0" y="-369090"/>
              <a:ext cx="8371437" cy="5069454"/>
              <a:chOff x="0" y="-76200"/>
              <a:chExt cx="1728313" cy="1046607"/>
            </a:xfrm>
          </p:grpSpPr>
          <p:sp>
            <p:nvSpPr>
              <p:cNvPr id="280" name="Google Shape;280;p13"/>
              <p:cNvSpPr/>
              <p:nvPr/>
            </p:nvSpPr>
            <p:spPr>
              <a:xfrm>
                <a:off x="0" y="0"/>
                <a:ext cx="1728313" cy="970407"/>
              </a:xfrm>
              <a:custGeom>
                <a:rect b="b" l="l" r="r" t="t"/>
                <a:pathLst>
                  <a:path extrusionOk="0" h="970407" w="1728313">
                    <a:moveTo>
                      <a:pt x="61653" y="0"/>
                    </a:moveTo>
                    <a:lnTo>
                      <a:pt x="1666660" y="0"/>
                    </a:lnTo>
                    <a:cubicBezTo>
                      <a:pt x="1683012" y="0"/>
                      <a:pt x="1698693" y="6496"/>
                      <a:pt x="1710256" y="18058"/>
                    </a:cubicBezTo>
                    <a:cubicBezTo>
                      <a:pt x="1721818" y="29620"/>
                      <a:pt x="1728313" y="45302"/>
                      <a:pt x="1728313" y="61653"/>
                    </a:cubicBezTo>
                    <a:lnTo>
                      <a:pt x="1728313" y="908754"/>
                    </a:lnTo>
                    <a:cubicBezTo>
                      <a:pt x="1728313" y="925105"/>
                      <a:pt x="1721818" y="940787"/>
                      <a:pt x="1710256" y="952349"/>
                    </a:cubicBezTo>
                    <a:cubicBezTo>
                      <a:pt x="1698693" y="963912"/>
                      <a:pt x="1683012" y="970407"/>
                      <a:pt x="1666660" y="970407"/>
                    </a:cubicBezTo>
                    <a:lnTo>
                      <a:pt x="61653" y="970407"/>
                    </a:lnTo>
                    <a:cubicBezTo>
                      <a:pt x="45302" y="970407"/>
                      <a:pt x="29620" y="963912"/>
                      <a:pt x="18058" y="952349"/>
                    </a:cubicBezTo>
                    <a:cubicBezTo>
                      <a:pt x="6496" y="940787"/>
                      <a:pt x="0" y="925105"/>
                      <a:pt x="0" y="908754"/>
                    </a:cubicBezTo>
                    <a:lnTo>
                      <a:pt x="0" y="61653"/>
                    </a:lnTo>
                    <a:cubicBezTo>
                      <a:pt x="0" y="45302"/>
                      <a:pt x="6496" y="29620"/>
                      <a:pt x="18058" y="18058"/>
                    </a:cubicBezTo>
                    <a:cubicBezTo>
                      <a:pt x="29620" y="6496"/>
                      <a:pt x="45302" y="0"/>
                      <a:pt x="61653" y="0"/>
                    </a:cubicBezTo>
                    <a:close/>
                  </a:path>
                </a:pathLst>
              </a:custGeom>
              <a:solidFill>
                <a:srgbClr val="43766C"/>
              </a:solidFill>
              <a:ln cap="rnd" cmpd="sng" w="38100">
                <a:solidFill>
                  <a:srgbClr val="616E2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13"/>
              <p:cNvSpPr txBox="1"/>
              <p:nvPr/>
            </p:nvSpPr>
            <p:spPr>
              <a:xfrm>
                <a:off x="0" y="-76200"/>
                <a:ext cx="1728313" cy="10466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8600" lIns="48600" spcFirstLastPara="1" rIns="48600" wrap="square" tIns="486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2" name="Google Shape;282;p13"/>
            <p:cNvSpPr txBox="1"/>
            <p:nvPr/>
          </p:nvSpPr>
          <p:spPr>
            <a:xfrm>
              <a:off x="621417" y="499884"/>
              <a:ext cx="7128600" cy="398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528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Billiges und schnelles Essen - Hauptgrund für:</a:t>
              </a:r>
              <a:endParaRPr/>
            </a:p>
            <a:p>
              <a:pPr indent="-380913" lvl="1" marL="761826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28"/>
                <a:buFont typeface="Arial"/>
                <a:buChar char="•"/>
              </a:pPr>
              <a:r>
                <a:rPr b="0" i="0" lang="en-US" sz="3528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Übergewicht </a:t>
              </a:r>
              <a:endParaRPr/>
            </a:p>
            <a:p>
              <a:pPr indent="-380913" lvl="1" marL="761826" marR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528"/>
                <a:buFont typeface="Arial"/>
                <a:buChar char="•"/>
              </a:pPr>
              <a:r>
                <a:rPr b="0" i="0" lang="en-US" sz="3528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Diabetes (Typ 2)</a:t>
              </a:r>
              <a:endParaRPr/>
            </a:p>
          </p:txBody>
        </p:sp>
      </p:grpSp>
      <p:sp>
        <p:nvSpPr>
          <p:cNvPr id="283" name="Google Shape;283;p13"/>
          <p:cNvSpPr/>
          <p:nvPr/>
        </p:nvSpPr>
        <p:spPr>
          <a:xfrm>
            <a:off x="10405532" y="6619571"/>
            <a:ext cx="5643228" cy="3290000"/>
          </a:xfrm>
          <a:custGeom>
            <a:rect b="b" l="l" r="r" t="t"/>
            <a:pathLst>
              <a:path extrusionOk="0" h="755734" w="1296286">
                <a:moveTo>
                  <a:pt x="57620" y="0"/>
                </a:moveTo>
                <a:lnTo>
                  <a:pt x="1238666" y="0"/>
                </a:lnTo>
                <a:cubicBezTo>
                  <a:pt x="1270489" y="0"/>
                  <a:pt x="1296286" y="25797"/>
                  <a:pt x="1296286" y="57620"/>
                </a:cubicBezTo>
                <a:lnTo>
                  <a:pt x="1296286" y="698115"/>
                </a:lnTo>
                <a:cubicBezTo>
                  <a:pt x="1296286" y="713396"/>
                  <a:pt x="1290215" y="728052"/>
                  <a:pt x="1279410" y="738858"/>
                </a:cubicBezTo>
                <a:cubicBezTo>
                  <a:pt x="1268604" y="749664"/>
                  <a:pt x="1253948" y="755734"/>
                  <a:pt x="1238666" y="755734"/>
                </a:cubicBezTo>
                <a:lnTo>
                  <a:pt x="57620" y="755734"/>
                </a:lnTo>
                <a:cubicBezTo>
                  <a:pt x="25797" y="755734"/>
                  <a:pt x="0" y="729937"/>
                  <a:pt x="0" y="698115"/>
                </a:cubicBezTo>
                <a:lnTo>
                  <a:pt x="0" y="57620"/>
                </a:lnTo>
                <a:cubicBezTo>
                  <a:pt x="0" y="42338"/>
                  <a:pt x="6071" y="27682"/>
                  <a:pt x="16876" y="16876"/>
                </a:cubicBezTo>
                <a:cubicBezTo>
                  <a:pt x="27682" y="6071"/>
                  <a:pt x="42338" y="0"/>
                  <a:pt x="5762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329" l="0" r="0" t="-4329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3"/>
          <p:cNvSpPr txBox="1"/>
          <p:nvPr/>
        </p:nvSpPr>
        <p:spPr>
          <a:xfrm>
            <a:off x="0" y="657450"/>
            <a:ext cx="11933700" cy="26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7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ULTRAVERARBEITETE LEBENSMITTEL: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"/>
          <p:cNvSpPr/>
          <p:nvPr/>
        </p:nvSpPr>
        <p:spPr>
          <a:xfrm>
            <a:off x="859916" y="4100869"/>
            <a:ext cx="8685032" cy="5063371"/>
          </a:xfrm>
          <a:custGeom>
            <a:rect b="b" l="l" r="r" t="t"/>
            <a:pathLst>
              <a:path extrusionOk="0" h="755734" w="1296286">
                <a:moveTo>
                  <a:pt x="40113" y="0"/>
                </a:moveTo>
                <a:lnTo>
                  <a:pt x="1256172" y="0"/>
                </a:lnTo>
                <a:cubicBezTo>
                  <a:pt x="1266811" y="0"/>
                  <a:pt x="1277014" y="4226"/>
                  <a:pt x="1284537" y="11749"/>
                </a:cubicBezTo>
                <a:cubicBezTo>
                  <a:pt x="1292060" y="19272"/>
                  <a:pt x="1296286" y="29475"/>
                  <a:pt x="1296286" y="40113"/>
                </a:cubicBezTo>
                <a:lnTo>
                  <a:pt x="1296286" y="715621"/>
                </a:lnTo>
                <a:cubicBezTo>
                  <a:pt x="1296286" y="726260"/>
                  <a:pt x="1292060" y="736463"/>
                  <a:pt x="1284537" y="743985"/>
                </a:cubicBezTo>
                <a:cubicBezTo>
                  <a:pt x="1277014" y="751508"/>
                  <a:pt x="1266811" y="755734"/>
                  <a:pt x="1256172" y="755734"/>
                </a:cubicBezTo>
                <a:lnTo>
                  <a:pt x="40113" y="755734"/>
                </a:lnTo>
                <a:cubicBezTo>
                  <a:pt x="29475" y="755734"/>
                  <a:pt x="19272" y="751508"/>
                  <a:pt x="11749" y="743985"/>
                </a:cubicBezTo>
                <a:cubicBezTo>
                  <a:pt x="4226" y="736463"/>
                  <a:pt x="0" y="726260"/>
                  <a:pt x="0" y="715621"/>
                </a:cubicBezTo>
                <a:lnTo>
                  <a:pt x="0" y="40113"/>
                </a:lnTo>
                <a:cubicBezTo>
                  <a:pt x="0" y="29475"/>
                  <a:pt x="4226" y="19272"/>
                  <a:pt x="11749" y="11749"/>
                </a:cubicBezTo>
                <a:cubicBezTo>
                  <a:pt x="19272" y="4226"/>
                  <a:pt x="29475" y="0"/>
                  <a:pt x="40113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071" l="0" r="0" t="-7071"/>
            </a:stretch>
          </a:blipFill>
          <a:ln cap="rnd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0" name="Google Shape;290;p14"/>
          <p:cNvGrpSpPr/>
          <p:nvPr/>
        </p:nvGrpSpPr>
        <p:grpSpPr>
          <a:xfrm>
            <a:off x="10002919" y="637347"/>
            <a:ext cx="7266209" cy="7471710"/>
            <a:chOff x="0" y="-76200"/>
            <a:chExt cx="1913734" cy="1967858"/>
          </a:xfrm>
        </p:grpSpPr>
        <p:sp>
          <p:nvSpPr>
            <p:cNvPr id="291" name="Google Shape;291;p14"/>
            <p:cNvSpPr/>
            <p:nvPr/>
          </p:nvSpPr>
          <p:spPr>
            <a:xfrm>
              <a:off x="0" y="0"/>
              <a:ext cx="1913734" cy="1891658"/>
            </a:xfrm>
            <a:custGeom>
              <a:rect b="b" l="l" r="r" t="t"/>
              <a:pathLst>
                <a:path extrusionOk="0" h="1891658" w="1913734">
                  <a:moveTo>
                    <a:pt x="53273" y="0"/>
                  </a:moveTo>
                  <a:lnTo>
                    <a:pt x="1860461" y="0"/>
                  </a:lnTo>
                  <a:cubicBezTo>
                    <a:pt x="1874590" y="0"/>
                    <a:pt x="1888140" y="5613"/>
                    <a:pt x="1898131" y="15603"/>
                  </a:cubicBezTo>
                  <a:cubicBezTo>
                    <a:pt x="1908122" y="25594"/>
                    <a:pt x="1913734" y="39144"/>
                    <a:pt x="1913734" y="53273"/>
                  </a:cubicBezTo>
                  <a:lnTo>
                    <a:pt x="1913734" y="1838384"/>
                  </a:lnTo>
                  <a:cubicBezTo>
                    <a:pt x="1913734" y="1852513"/>
                    <a:pt x="1908122" y="1866064"/>
                    <a:pt x="1898131" y="1876054"/>
                  </a:cubicBezTo>
                  <a:cubicBezTo>
                    <a:pt x="1888140" y="1886045"/>
                    <a:pt x="1874590" y="1891658"/>
                    <a:pt x="1860461" y="1891658"/>
                  </a:cubicBezTo>
                  <a:lnTo>
                    <a:pt x="53273" y="1891658"/>
                  </a:lnTo>
                  <a:cubicBezTo>
                    <a:pt x="39144" y="1891658"/>
                    <a:pt x="25594" y="1886045"/>
                    <a:pt x="15603" y="1876054"/>
                  </a:cubicBezTo>
                  <a:cubicBezTo>
                    <a:pt x="5613" y="1866064"/>
                    <a:pt x="0" y="1852513"/>
                    <a:pt x="0" y="1838384"/>
                  </a:cubicBezTo>
                  <a:lnTo>
                    <a:pt x="0" y="53273"/>
                  </a:lnTo>
                  <a:cubicBezTo>
                    <a:pt x="0" y="39144"/>
                    <a:pt x="5613" y="25594"/>
                    <a:pt x="15603" y="15603"/>
                  </a:cubicBezTo>
                  <a:cubicBezTo>
                    <a:pt x="25594" y="5613"/>
                    <a:pt x="39144" y="0"/>
                    <a:pt x="53273" y="0"/>
                  </a:cubicBezTo>
                  <a:close/>
                </a:path>
              </a:pathLst>
            </a:custGeom>
            <a:solidFill>
              <a:srgbClr val="43766C"/>
            </a:solidFill>
            <a:ln cap="rnd" cmpd="sng" w="38100">
              <a:solidFill>
                <a:srgbClr val="616E2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4"/>
            <p:cNvSpPr txBox="1"/>
            <p:nvPr/>
          </p:nvSpPr>
          <p:spPr>
            <a:xfrm>
              <a:off x="0" y="-76200"/>
              <a:ext cx="1913734" cy="19678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3" name="Google Shape;293;p14"/>
          <p:cNvGrpSpPr/>
          <p:nvPr/>
        </p:nvGrpSpPr>
        <p:grpSpPr>
          <a:xfrm>
            <a:off x="9993091" y="8151067"/>
            <a:ext cx="6275603" cy="1107233"/>
            <a:chOff x="0" y="-76200"/>
            <a:chExt cx="1652834" cy="291617"/>
          </a:xfrm>
        </p:grpSpPr>
        <p:sp>
          <p:nvSpPr>
            <p:cNvPr id="294" name="Google Shape;294;p14"/>
            <p:cNvSpPr/>
            <p:nvPr/>
          </p:nvSpPr>
          <p:spPr>
            <a:xfrm>
              <a:off x="0" y="0"/>
              <a:ext cx="1652834" cy="215417"/>
            </a:xfrm>
            <a:custGeom>
              <a:rect b="b" l="l" r="r" t="t"/>
              <a:pathLst>
                <a:path extrusionOk="0" h="215417" w="1652834">
                  <a:moveTo>
                    <a:pt x="61683" y="0"/>
                  </a:moveTo>
                  <a:lnTo>
                    <a:pt x="1591151" y="0"/>
                  </a:lnTo>
                  <a:cubicBezTo>
                    <a:pt x="1625218" y="0"/>
                    <a:pt x="1652834" y="27616"/>
                    <a:pt x="1652834" y="61683"/>
                  </a:cubicBezTo>
                  <a:lnTo>
                    <a:pt x="1652834" y="153734"/>
                  </a:lnTo>
                  <a:cubicBezTo>
                    <a:pt x="1652834" y="187801"/>
                    <a:pt x="1625218" y="215417"/>
                    <a:pt x="1591151" y="215417"/>
                  </a:cubicBezTo>
                  <a:lnTo>
                    <a:pt x="61683" y="215417"/>
                  </a:lnTo>
                  <a:cubicBezTo>
                    <a:pt x="27616" y="215417"/>
                    <a:pt x="0" y="187801"/>
                    <a:pt x="0" y="153734"/>
                  </a:cubicBezTo>
                  <a:lnTo>
                    <a:pt x="0" y="61683"/>
                  </a:lnTo>
                  <a:cubicBezTo>
                    <a:pt x="0" y="27616"/>
                    <a:pt x="27616" y="0"/>
                    <a:pt x="61683" y="0"/>
                  </a:cubicBezTo>
                  <a:close/>
                </a:path>
              </a:pathLst>
            </a:custGeom>
            <a:solidFill>
              <a:srgbClr val="43766C"/>
            </a:solidFill>
            <a:ln cap="rnd" cmpd="sng" w="38100">
              <a:solidFill>
                <a:srgbClr val="616E2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4"/>
            <p:cNvSpPr txBox="1"/>
            <p:nvPr/>
          </p:nvSpPr>
          <p:spPr>
            <a:xfrm>
              <a:off x="0" y="-76200"/>
              <a:ext cx="1652834" cy="2916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6" name="Google Shape;296;p14"/>
          <p:cNvSpPr txBox="1"/>
          <p:nvPr/>
        </p:nvSpPr>
        <p:spPr>
          <a:xfrm>
            <a:off x="1028700" y="1547675"/>
            <a:ext cx="9116100" cy="13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7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KRANKHEITEN</a:t>
            </a:r>
            <a:endParaRPr/>
          </a:p>
        </p:txBody>
      </p:sp>
      <p:sp>
        <p:nvSpPr>
          <p:cNvPr id="297" name="Google Shape;297;p14"/>
          <p:cNvSpPr txBox="1"/>
          <p:nvPr/>
        </p:nvSpPr>
        <p:spPr>
          <a:xfrm>
            <a:off x="9919350" y="361425"/>
            <a:ext cx="7389900" cy="86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45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0955" lvl="1" marL="68191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8"/>
              <a:buFont typeface="Arial"/>
              <a:buChar char="•"/>
            </a:pPr>
            <a:r>
              <a:rPr b="1" i="0" lang="en-US" sz="3158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Infektionskrankheiten (z. B. COVID-19)</a:t>
            </a:r>
            <a:endParaRPr/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58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0955" lvl="1" marL="68191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8"/>
              <a:buFont typeface="Arial"/>
              <a:buChar char="•"/>
            </a:pPr>
            <a:r>
              <a:rPr b="1" i="0" lang="en-US" sz="3158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Nicht übertragbare Krankheiten (z. B. Diabetes)</a:t>
            </a:r>
            <a:endParaRPr/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58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0955" lvl="1" marL="68191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8"/>
              <a:buFont typeface="Arial"/>
              <a:buChar char="•"/>
            </a:pPr>
            <a:r>
              <a:rPr b="1" i="0" lang="en-US" sz="3158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Psychische Erkrankungen</a:t>
            </a:r>
            <a:endParaRPr/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58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0955" lvl="1" marL="68191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8"/>
              <a:buFont typeface="Arial"/>
              <a:buChar char="•"/>
            </a:pPr>
            <a:r>
              <a:rPr b="1" i="0" lang="en-US" sz="3158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Kinder und ältere Menschen besonders gefährdet</a:t>
            </a:r>
            <a:endParaRPr/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58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58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5"/>
          <p:cNvSpPr/>
          <p:nvPr/>
        </p:nvSpPr>
        <p:spPr>
          <a:xfrm>
            <a:off x="8974182" y="1028700"/>
            <a:ext cx="8285118" cy="8229600"/>
          </a:xfrm>
          <a:custGeom>
            <a:rect b="b" l="l" r="r" t="t"/>
            <a:pathLst>
              <a:path extrusionOk="0" h="1274980" w="1283582">
                <a:moveTo>
                  <a:pt x="55132" y="0"/>
                </a:moveTo>
                <a:lnTo>
                  <a:pt x="1228450" y="0"/>
                </a:lnTo>
                <a:cubicBezTo>
                  <a:pt x="1258898" y="0"/>
                  <a:pt x="1283582" y="24683"/>
                  <a:pt x="1283582" y="55132"/>
                </a:cubicBezTo>
                <a:lnTo>
                  <a:pt x="1283582" y="1219849"/>
                </a:lnTo>
                <a:cubicBezTo>
                  <a:pt x="1283582" y="1250297"/>
                  <a:pt x="1258898" y="1274980"/>
                  <a:pt x="1228450" y="1274980"/>
                </a:cubicBezTo>
                <a:lnTo>
                  <a:pt x="55132" y="1274980"/>
                </a:lnTo>
                <a:cubicBezTo>
                  <a:pt x="24683" y="1274980"/>
                  <a:pt x="0" y="1250297"/>
                  <a:pt x="0" y="1219849"/>
                </a:cubicBezTo>
                <a:lnTo>
                  <a:pt x="0" y="55132"/>
                </a:lnTo>
                <a:cubicBezTo>
                  <a:pt x="0" y="24683"/>
                  <a:pt x="24683" y="0"/>
                  <a:pt x="55132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0322" r="-20322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3" name="Google Shape;303;p15"/>
          <p:cNvGrpSpPr/>
          <p:nvPr/>
        </p:nvGrpSpPr>
        <p:grpSpPr>
          <a:xfrm>
            <a:off x="858882" y="2184291"/>
            <a:ext cx="7518030" cy="7074009"/>
            <a:chOff x="0" y="-76200"/>
            <a:chExt cx="1980057" cy="1863114"/>
          </a:xfrm>
        </p:grpSpPr>
        <p:sp>
          <p:nvSpPr>
            <p:cNvPr id="304" name="Google Shape;304;p15"/>
            <p:cNvSpPr/>
            <p:nvPr/>
          </p:nvSpPr>
          <p:spPr>
            <a:xfrm>
              <a:off x="0" y="0"/>
              <a:ext cx="1980057" cy="1786914"/>
            </a:xfrm>
            <a:custGeom>
              <a:rect b="b" l="l" r="r" t="t"/>
              <a:pathLst>
                <a:path extrusionOk="0" h="1786914" w="1980057">
                  <a:moveTo>
                    <a:pt x="51489" y="0"/>
                  </a:moveTo>
                  <a:lnTo>
                    <a:pt x="1928568" y="0"/>
                  </a:lnTo>
                  <a:cubicBezTo>
                    <a:pt x="1957005" y="0"/>
                    <a:pt x="1980057" y="23052"/>
                    <a:pt x="1980057" y="51489"/>
                  </a:cubicBezTo>
                  <a:lnTo>
                    <a:pt x="1980057" y="1735424"/>
                  </a:lnTo>
                  <a:cubicBezTo>
                    <a:pt x="1980057" y="1749080"/>
                    <a:pt x="1974633" y="1762177"/>
                    <a:pt x="1964976" y="1771833"/>
                  </a:cubicBezTo>
                  <a:cubicBezTo>
                    <a:pt x="1955320" y="1781489"/>
                    <a:pt x="1942224" y="1786914"/>
                    <a:pt x="1928568" y="1786914"/>
                  </a:cubicBezTo>
                  <a:lnTo>
                    <a:pt x="51489" y="1786914"/>
                  </a:lnTo>
                  <a:cubicBezTo>
                    <a:pt x="37833" y="1786914"/>
                    <a:pt x="24737" y="1781489"/>
                    <a:pt x="15081" y="1771833"/>
                  </a:cubicBezTo>
                  <a:cubicBezTo>
                    <a:pt x="5425" y="1762177"/>
                    <a:pt x="0" y="1749080"/>
                    <a:pt x="0" y="1735424"/>
                  </a:cubicBezTo>
                  <a:lnTo>
                    <a:pt x="0" y="51489"/>
                  </a:lnTo>
                  <a:cubicBezTo>
                    <a:pt x="0" y="37833"/>
                    <a:pt x="5425" y="24737"/>
                    <a:pt x="15081" y="15081"/>
                  </a:cubicBezTo>
                  <a:cubicBezTo>
                    <a:pt x="24737" y="5425"/>
                    <a:pt x="37833" y="0"/>
                    <a:pt x="51489" y="0"/>
                  </a:cubicBezTo>
                  <a:close/>
                </a:path>
              </a:pathLst>
            </a:custGeom>
            <a:solidFill>
              <a:srgbClr val="4376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5"/>
            <p:cNvSpPr txBox="1"/>
            <p:nvPr/>
          </p:nvSpPr>
          <p:spPr>
            <a:xfrm>
              <a:off x="0" y="-76200"/>
              <a:ext cx="1980057" cy="18631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6" name="Google Shape;306;p15"/>
          <p:cNvGrpSpPr/>
          <p:nvPr/>
        </p:nvGrpSpPr>
        <p:grpSpPr>
          <a:xfrm>
            <a:off x="298688" y="112204"/>
            <a:ext cx="8341343" cy="2012967"/>
            <a:chOff x="0" y="-76200"/>
            <a:chExt cx="2196897" cy="530164"/>
          </a:xfrm>
        </p:grpSpPr>
        <p:sp>
          <p:nvSpPr>
            <p:cNvPr id="307" name="Google Shape;307;p15"/>
            <p:cNvSpPr/>
            <p:nvPr/>
          </p:nvSpPr>
          <p:spPr>
            <a:xfrm>
              <a:off x="0" y="0"/>
              <a:ext cx="2196897" cy="453964"/>
            </a:xfrm>
            <a:custGeom>
              <a:rect b="b" l="l" r="r" t="t"/>
              <a:pathLst>
                <a:path extrusionOk="0" h="453964" w="2196897">
                  <a:moveTo>
                    <a:pt x="49191" y="0"/>
                  </a:moveTo>
                  <a:lnTo>
                    <a:pt x="2147706" y="0"/>
                  </a:lnTo>
                  <a:cubicBezTo>
                    <a:pt x="2174873" y="0"/>
                    <a:pt x="2196897" y="22024"/>
                    <a:pt x="2196897" y="49191"/>
                  </a:cubicBezTo>
                  <a:lnTo>
                    <a:pt x="2196897" y="404773"/>
                  </a:lnTo>
                  <a:cubicBezTo>
                    <a:pt x="2196897" y="431941"/>
                    <a:pt x="2174873" y="453964"/>
                    <a:pt x="2147706" y="453964"/>
                  </a:cubicBezTo>
                  <a:lnTo>
                    <a:pt x="49191" y="453964"/>
                  </a:lnTo>
                  <a:cubicBezTo>
                    <a:pt x="22024" y="453964"/>
                    <a:pt x="0" y="431941"/>
                    <a:pt x="0" y="404773"/>
                  </a:cubicBezTo>
                  <a:lnTo>
                    <a:pt x="0" y="49191"/>
                  </a:lnTo>
                  <a:cubicBezTo>
                    <a:pt x="0" y="22024"/>
                    <a:pt x="22024" y="0"/>
                    <a:pt x="49191" y="0"/>
                  </a:cubicBezTo>
                  <a:close/>
                </a:path>
              </a:pathLst>
            </a:custGeom>
            <a:noFill/>
            <a:ln cap="rnd" cmpd="sng" w="38100">
              <a:solidFill>
                <a:srgbClr val="616E2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5"/>
            <p:cNvSpPr txBox="1"/>
            <p:nvPr/>
          </p:nvSpPr>
          <p:spPr>
            <a:xfrm>
              <a:off x="0" y="-76200"/>
              <a:ext cx="2196897" cy="5301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9" name="Google Shape;309;p15"/>
          <p:cNvSpPr/>
          <p:nvPr/>
        </p:nvSpPr>
        <p:spPr>
          <a:xfrm>
            <a:off x="7515089" y="597789"/>
            <a:ext cx="861823" cy="861823"/>
          </a:xfrm>
          <a:custGeom>
            <a:rect b="b" l="l" r="r" t="t"/>
            <a:pathLst>
              <a:path extrusionOk="0" h="861823" w="861823">
                <a:moveTo>
                  <a:pt x="0" y="0"/>
                </a:moveTo>
                <a:lnTo>
                  <a:pt x="861823" y="0"/>
                </a:lnTo>
                <a:lnTo>
                  <a:pt x="861823" y="861822"/>
                </a:lnTo>
                <a:lnTo>
                  <a:pt x="0" y="8618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0" name="Google Shape;310;p15"/>
          <p:cNvSpPr txBox="1"/>
          <p:nvPr/>
        </p:nvSpPr>
        <p:spPr>
          <a:xfrm>
            <a:off x="1060675" y="2843450"/>
            <a:ext cx="7148700" cy="67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81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0108" lvl="1" marL="780216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13"/>
              <a:buFont typeface="Arial"/>
              <a:buChar char="•"/>
            </a:pPr>
            <a:r>
              <a:rPr b="0" i="0" lang="en-US" sz="3613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Stress durch Schule oder Arbeit</a:t>
            </a:r>
            <a:endParaRPr/>
          </a:p>
          <a:p>
            <a:pPr indent="-390108" lvl="1" marL="780216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13"/>
              <a:buFont typeface="Arial"/>
              <a:buChar char="•"/>
            </a:pPr>
            <a:r>
              <a:rPr b="0" i="0" lang="en-US" sz="3613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Folgen: Kopfschmerzen, Burnout</a:t>
            </a:r>
            <a:endParaRPr/>
          </a:p>
          <a:p>
            <a:pPr indent="-390108" lvl="1" marL="780216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13"/>
              <a:buFont typeface="Arial"/>
              <a:buChar char="•"/>
            </a:pPr>
            <a:r>
              <a:rPr b="0" i="0" lang="en-US" sz="3613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Gute psychische Gesundheit ist wichtig</a:t>
            </a:r>
            <a:endParaRPr/>
          </a:p>
          <a:p>
            <a:pPr indent="0" lvl="0" marL="0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13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13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1" name="Google Shape;311;p15"/>
          <p:cNvSpPr txBox="1"/>
          <p:nvPr/>
        </p:nvSpPr>
        <p:spPr>
          <a:xfrm>
            <a:off x="292532" y="-616231"/>
            <a:ext cx="6748126" cy="26586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8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68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3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Stress und psychische Gesundheit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"/>
          <p:cNvSpPr/>
          <p:nvPr/>
        </p:nvSpPr>
        <p:spPr>
          <a:xfrm>
            <a:off x="10176683" y="295596"/>
            <a:ext cx="6600275" cy="7261608"/>
          </a:xfrm>
          <a:custGeom>
            <a:rect b="b" l="l" r="r" t="t"/>
            <a:pathLst>
              <a:path extrusionOk="0" h="1440772" w="1309557">
                <a:moveTo>
                  <a:pt x="69205" y="0"/>
                </a:moveTo>
                <a:lnTo>
                  <a:pt x="1240352" y="0"/>
                </a:lnTo>
                <a:cubicBezTo>
                  <a:pt x="1278573" y="0"/>
                  <a:pt x="1309557" y="30984"/>
                  <a:pt x="1309557" y="69205"/>
                </a:cubicBezTo>
                <a:lnTo>
                  <a:pt x="1309557" y="1371567"/>
                </a:lnTo>
                <a:cubicBezTo>
                  <a:pt x="1309557" y="1389921"/>
                  <a:pt x="1302266" y="1407524"/>
                  <a:pt x="1289288" y="1420502"/>
                </a:cubicBezTo>
                <a:cubicBezTo>
                  <a:pt x="1276309" y="1433481"/>
                  <a:pt x="1258707" y="1440772"/>
                  <a:pt x="1240352" y="1440772"/>
                </a:cubicBezTo>
                <a:lnTo>
                  <a:pt x="69205" y="1440772"/>
                </a:lnTo>
                <a:cubicBezTo>
                  <a:pt x="50851" y="1440772"/>
                  <a:pt x="33248" y="1433481"/>
                  <a:pt x="20270" y="1420502"/>
                </a:cubicBezTo>
                <a:cubicBezTo>
                  <a:pt x="7291" y="1407524"/>
                  <a:pt x="0" y="1389921"/>
                  <a:pt x="0" y="1371567"/>
                </a:cubicBezTo>
                <a:lnTo>
                  <a:pt x="0" y="69205"/>
                </a:lnTo>
                <a:cubicBezTo>
                  <a:pt x="0" y="50851"/>
                  <a:pt x="7291" y="33248"/>
                  <a:pt x="20270" y="20270"/>
                </a:cubicBezTo>
                <a:cubicBezTo>
                  <a:pt x="33248" y="7291"/>
                  <a:pt x="50851" y="0"/>
                  <a:pt x="69205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2565" r="-32565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6"/>
          <p:cNvSpPr txBox="1"/>
          <p:nvPr/>
        </p:nvSpPr>
        <p:spPr>
          <a:xfrm>
            <a:off x="471158" y="-286261"/>
            <a:ext cx="9308032" cy="57300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8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8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MEDIZINISCHE VERSORGUNG</a:t>
            </a:r>
            <a:endParaRPr/>
          </a:p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899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899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18" name="Google Shape;318;p16"/>
          <p:cNvGrpSpPr/>
          <p:nvPr/>
        </p:nvGrpSpPr>
        <p:grpSpPr>
          <a:xfrm>
            <a:off x="224814" y="3107846"/>
            <a:ext cx="9349715" cy="4903032"/>
            <a:chOff x="0" y="-76200"/>
            <a:chExt cx="2211906" cy="1159933"/>
          </a:xfrm>
        </p:grpSpPr>
        <p:sp>
          <p:nvSpPr>
            <p:cNvPr id="319" name="Google Shape;319;p16"/>
            <p:cNvSpPr/>
            <p:nvPr/>
          </p:nvSpPr>
          <p:spPr>
            <a:xfrm>
              <a:off x="0" y="0"/>
              <a:ext cx="2211906" cy="1083733"/>
            </a:xfrm>
            <a:custGeom>
              <a:rect b="b" l="l" r="r" t="t"/>
              <a:pathLst>
                <a:path extrusionOk="0" h="1083733" w="2211906">
                  <a:moveTo>
                    <a:pt x="41402" y="0"/>
                  </a:moveTo>
                  <a:lnTo>
                    <a:pt x="2170504" y="0"/>
                  </a:lnTo>
                  <a:cubicBezTo>
                    <a:pt x="2193370" y="0"/>
                    <a:pt x="2211906" y="18536"/>
                    <a:pt x="2211906" y="41402"/>
                  </a:cubicBezTo>
                  <a:lnTo>
                    <a:pt x="2211906" y="1042331"/>
                  </a:lnTo>
                  <a:cubicBezTo>
                    <a:pt x="2211906" y="1053312"/>
                    <a:pt x="2207544" y="1063843"/>
                    <a:pt x="2199779" y="1071607"/>
                  </a:cubicBezTo>
                  <a:cubicBezTo>
                    <a:pt x="2192015" y="1079371"/>
                    <a:pt x="2181484" y="1083733"/>
                    <a:pt x="2170504" y="1083733"/>
                  </a:cubicBezTo>
                  <a:lnTo>
                    <a:pt x="41402" y="1083733"/>
                  </a:lnTo>
                  <a:cubicBezTo>
                    <a:pt x="18536" y="1083733"/>
                    <a:pt x="0" y="1065197"/>
                    <a:pt x="0" y="1042331"/>
                  </a:cubicBezTo>
                  <a:lnTo>
                    <a:pt x="0" y="41402"/>
                  </a:lnTo>
                  <a:cubicBezTo>
                    <a:pt x="0" y="18536"/>
                    <a:pt x="18536" y="0"/>
                    <a:pt x="41402" y="0"/>
                  </a:cubicBezTo>
                  <a:close/>
                </a:path>
              </a:pathLst>
            </a:custGeom>
            <a:solidFill>
              <a:srgbClr val="43766C"/>
            </a:solidFill>
            <a:ln cap="rnd" cmpd="sng" w="38100">
              <a:solidFill>
                <a:srgbClr val="616E2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6"/>
            <p:cNvSpPr txBox="1"/>
            <p:nvPr/>
          </p:nvSpPr>
          <p:spPr>
            <a:xfrm>
              <a:off x="0" y="-76200"/>
              <a:ext cx="2211906" cy="11599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1" name="Google Shape;321;p16"/>
          <p:cNvSpPr/>
          <p:nvPr/>
        </p:nvSpPr>
        <p:spPr>
          <a:xfrm>
            <a:off x="7975212" y="6480748"/>
            <a:ext cx="5442592" cy="3615153"/>
          </a:xfrm>
          <a:custGeom>
            <a:rect b="b" l="l" r="r" t="t"/>
            <a:pathLst>
              <a:path extrusionOk="0" h="3615153" w="5442592">
                <a:moveTo>
                  <a:pt x="0" y="0"/>
                </a:moveTo>
                <a:lnTo>
                  <a:pt x="5442592" y="0"/>
                </a:lnTo>
                <a:lnTo>
                  <a:pt x="5442592" y="3615153"/>
                </a:lnTo>
                <a:lnTo>
                  <a:pt x="0" y="3615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2" name="Google Shape;322;p16"/>
          <p:cNvSpPr/>
          <p:nvPr/>
        </p:nvSpPr>
        <p:spPr>
          <a:xfrm>
            <a:off x="15367136" y="4889331"/>
            <a:ext cx="2482136" cy="5224373"/>
          </a:xfrm>
          <a:custGeom>
            <a:rect b="b" l="l" r="r" t="t"/>
            <a:pathLst>
              <a:path extrusionOk="0" h="5224373" w="2482136">
                <a:moveTo>
                  <a:pt x="0" y="0"/>
                </a:moveTo>
                <a:lnTo>
                  <a:pt x="2482135" y="0"/>
                </a:lnTo>
                <a:lnTo>
                  <a:pt x="2482135" y="5224373"/>
                </a:lnTo>
                <a:lnTo>
                  <a:pt x="0" y="52243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55981" r="-54497" t="0"/>
            </a:stretch>
          </a:blipFill>
          <a:ln>
            <a:noFill/>
          </a:ln>
        </p:spPr>
      </p:sp>
      <p:sp>
        <p:nvSpPr>
          <p:cNvPr id="323" name="Google Shape;323;p16"/>
          <p:cNvSpPr txBox="1"/>
          <p:nvPr/>
        </p:nvSpPr>
        <p:spPr>
          <a:xfrm>
            <a:off x="282320" y="4009670"/>
            <a:ext cx="9029318" cy="29303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80823" lvl="1" marL="1161645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80"/>
              <a:buFont typeface="Arial"/>
              <a:buChar char="•"/>
            </a:pPr>
            <a:r>
              <a:rPr b="0" i="0" lang="en-US" sz="5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Krankheiten verhindern</a:t>
            </a:r>
            <a:endParaRPr/>
          </a:p>
          <a:p>
            <a:pPr indent="-580823" lvl="1" marL="1161645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80"/>
              <a:buFont typeface="Arial"/>
              <a:buChar char="•"/>
            </a:pPr>
            <a:r>
              <a:rPr b="0" i="0" lang="en-US" sz="5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 Symptome früh erkennen</a:t>
            </a:r>
            <a:endParaRPr/>
          </a:p>
          <a:p>
            <a:pPr indent="-580823" lvl="1" marL="1161645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80"/>
              <a:buFont typeface="Arial"/>
              <a:buChar char="•"/>
            </a:pPr>
            <a:r>
              <a:rPr b="0" i="0" lang="en-US" sz="538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Für alle zugänglich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7"/>
          <p:cNvSpPr/>
          <p:nvPr/>
        </p:nvSpPr>
        <p:spPr>
          <a:xfrm>
            <a:off x="9496334" y="5853072"/>
            <a:ext cx="7762966" cy="3350618"/>
          </a:xfrm>
          <a:custGeom>
            <a:rect b="b" l="l" r="r" t="t"/>
            <a:pathLst>
              <a:path extrusionOk="0" h="519098" w="1202686">
                <a:moveTo>
                  <a:pt x="41886" y="0"/>
                </a:moveTo>
                <a:lnTo>
                  <a:pt x="1160800" y="0"/>
                </a:lnTo>
                <a:cubicBezTo>
                  <a:pt x="1183933" y="0"/>
                  <a:pt x="1202686" y="18753"/>
                  <a:pt x="1202686" y="41886"/>
                </a:cubicBezTo>
                <a:lnTo>
                  <a:pt x="1202686" y="477212"/>
                </a:lnTo>
                <a:cubicBezTo>
                  <a:pt x="1202686" y="500345"/>
                  <a:pt x="1183933" y="519098"/>
                  <a:pt x="1160800" y="519098"/>
                </a:cubicBezTo>
                <a:lnTo>
                  <a:pt x="41886" y="519098"/>
                </a:lnTo>
                <a:cubicBezTo>
                  <a:pt x="18753" y="519098"/>
                  <a:pt x="0" y="500345"/>
                  <a:pt x="0" y="477212"/>
                </a:cubicBezTo>
                <a:lnTo>
                  <a:pt x="0" y="41886"/>
                </a:lnTo>
                <a:cubicBezTo>
                  <a:pt x="0" y="18753"/>
                  <a:pt x="18753" y="0"/>
                  <a:pt x="41886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1108" l="0" r="0" t="-11108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9" name="Google Shape;329;p17"/>
          <p:cNvGrpSpPr/>
          <p:nvPr/>
        </p:nvGrpSpPr>
        <p:grpSpPr>
          <a:xfrm>
            <a:off x="1240973" y="739378"/>
            <a:ext cx="8115300" cy="8688740"/>
            <a:chOff x="0" y="-76200"/>
            <a:chExt cx="2137363" cy="2288392"/>
          </a:xfrm>
        </p:grpSpPr>
        <p:sp>
          <p:nvSpPr>
            <p:cNvPr id="330" name="Google Shape;330;p17"/>
            <p:cNvSpPr/>
            <p:nvPr/>
          </p:nvSpPr>
          <p:spPr>
            <a:xfrm>
              <a:off x="0" y="0"/>
              <a:ext cx="2137363" cy="2212192"/>
            </a:xfrm>
            <a:custGeom>
              <a:rect b="b" l="l" r="r" t="t"/>
              <a:pathLst>
                <a:path extrusionOk="0" h="2212192" w="2137363">
                  <a:moveTo>
                    <a:pt x="47700" y="0"/>
                  </a:moveTo>
                  <a:lnTo>
                    <a:pt x="2089663" y="0"/>
                  </a:lnTo>
                  <a:cubicBezTo>
                    <a:pt x="2102314" y="0"/>
                    <a:pt x="2114447" y="5025"/>
                    <a:pt x="2123392" y="13971"/>
                  </a:cubicBezTo>
                  <a:cubicBezTo>
                    <a:pt x="2132337" y="22916"/>
                    <a:pt x="2137363" y="35049"/>
                    <a:pt x="2137363" y="47700"/>
                  </a:cubicBezTo>
                  <a:lnTo>
                    <a:pt x="2137363" y="2164493"/>
                  </a:lnTo>
                  <a:cubicBezTo>
                    <a:pt x="2137363" y="2177144"/>
                    <a:pt x="2132337" y="2189276"/>
                    <a:pt x="2123392" y="2198222"/>
                  </a:cubicBezTo>
                  <a:cubicBezTo>
                    <a:pt x="2114447" y="2207167"/>
                    <a:pt x="2102314" y="2212192"/>
                    <a:pt x="2089663" y="2212192"/>
                  </a:cubicBezTo>
                  <a:lnTo>
                    <a:pt x="47700" y="2212192"/>
                  </a:lnTo>
                  <a:cubicBezTo>
                    <a:pt x="35049" y="2212192"/>
                    <a:pt x="22916" y="2207167"/>
                    <a:pt x="13971" y="2198222"/>
                  </a:cubicBezTo>
                  <a:cubicBezTo>
                    <a:pt x="5025" y="2189276"/>
                    <a:pt x="0" y="2177144"/>
                    <a:pt x="0" y="2164493"/>
                  </a:cubicBezTo>
                  <a:lnTo>
                    <a:pt x="0" y="47700"/>
                  </a:lnTo>
                  <a:cubicBezTo>
                    <a:pt x="0" y="35049"/>
                    <a:pt x="5025" y="22916"/>
                    <a:pt x="13971" y="13971"/>
                  </a:cubicBezTo>
                  <a:cubicBezTo>
                    <a:pt x="22916" y="5025"/>
                    <a:pt x="35049" y="0"/>
                    <a:pt x="47700" y="0"/>
                  </a:cubicBezTo>
                  <a:close/>
                </a:path>
              </a:pathLst>
            </a:custGeom>
            <a:solidFill>
              <a:srgbClr val="43766C"/>
            </a:solidFill>
            <a:ln cap="rnd" cmpd="sng" w="38100">
              <a:solidFill>
                <a:srgbClr val="616E2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7"/>
            <p:cNvSpPr txBox="1"/>
            <p:nvPr/>
          </p:nvSpPr>
          <p:spPr>
            <a:xfrm>
              <a:off x="0" y="-76200"/>
              <a:ext cx="2137363" cy="22883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2" name="Google Shape;332;p17"/>
          <p:cNvGrpSpPr/>
          <p:nvPr/>
        </p:nvGrpSpPr>
        <p:grpSpPr>
          <a:xfrm>
            <a:off x="1240973" y="7716875"/>
            <a:ext cx="3845377" cy="1305354"/>
            <a:chOff x="0" y="-76200"/>
            <a:chExt cx="1012774" cy="343797"/>
          </a:xfrm>
        </p:grpSpPr>
        <p:sp>
          <p:nvSpPr>
            <p:cNvPr id="333" name="Google Shape;333;p17"/>
            <p:cNvSpPr/>
            <p:nvPr/>
          </p:nvSpPr>
          <p:spPr>
            <a:xfrm>
              <a:off x="0" y="0"/>
              <a:ext cx="1012774" cy="267597"/>
            </a:xfrm>
            <a:custGeom>
              <a:rect b="b" l="l" r="r" t="t"/>
              <a:pathLst>
                <a:path extrusionOk="0" h="267597" w="1012774">
                  <a:moveTo>
                    <a:pt x="112745" y="0"/>
                  </a:moveTo>
                  <a:lnTo>
                    <a:pt x="900029" y="0"/>
                  </a:lnTo>
                  <a:cubicBezTo>
                    <a:pt x="929931" y="0"/>
                    <a:pt x="958608" y="11878"/>
                    <a:pt x="979752" y="33022"/>
                  </a:cubicBezTo>
                  <a:cubicBezTo>
                    <a:pt x="1000896" y="54166"/>
                    <a:pt x="1012774" y="82843"/>
                    <a:pt x="1012774" y="112745"/>
                  </a:cubicBezTo>
                  <a:lnTo>
                    <a:pt x="1012774" y="154852"/>
                  </a:lnTo>
                  <a:cubicBezTo>
                    <a:pt x="1012774" y="217119"/>
                    <a:pt x="962296" y="267597"/>
                    <a:pt x="900029" y="267597"/>
                  </a:cubicBezTo>
                  <a:lnTo>
                    <a:pt x="112745" y="267597"/>
                  </a:lnTo>
                  <a:cubicBezTo>
                    <a:pt x="82843" y="267597"/>
                    <a:pt x="54166" y="255718"/>
                    <a:pt x="33022" y="234575"/>
                  </a:cubicBezTo>
                  <a:cubicBezTo>
                    <a:pt x="11878" y="213431"/>
                    <a:pt x="0" y="184754"/>
                    <a:pt x="0" y="154852"/>
                  </a:cubicBezTo>
                  <a:lnTo>
                    <a:pt x="0" y="112745"/>
                  </a:lnTo>
                  <a:cubicBezTo>
                    <a:pt x="0" y="82843"/>
                    <a:pt x="11878" y="54166"/>
                    <a:pt x="33022" y="33022"/>
                  </a:cubicBezTo>
                  <a:cubicBezTo>
                    <a:pt x="54166" y="11878"/>
                    <a:pt x="82843" y="0"/>
                    <a:pt x="112745" y="0"/>
                  </a:cubicBezTo>
                  <a:close/>
                </a:path>
              </a:pathLst>
            </a:custGeom>
            <a:solidFill>
              <a:srgbClr val="F8FAE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7"/>
            <p:cNvSpPr txBox="1"/>
            <p:nvPr/>
          </p:nvSpPr>
          <p:spPr>
            <a:xfrm>
              <a:off x="0" y="-76200"/>
              <a:ext cx="1012774" cy="343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5" name="Google Shape;335;p17"/>
          <p:cNvGrpSpPr/>
          <p:nvPr/>
        </p:nvGrpSpPr>
        <p:grpSpPr>
          <a:xfrm>
            <a:off x="9496334" y="569560"/>
            <a:ext cx="7762966" cy="5041353"/>
            <a:chOff x="0" y="-76200"/>
            <a:chExt cx="2044567" cy="1327764"/>
          </a:xfrm>
        </p:grpSpPr>
        <p:sp>
          <p:nvSpPr>
            <p:cNvPr id="336" name="Google Shape;336;p17"/>
            <p:cNvSpPr/>
            <p:nvPr/>
          </p:nvSpPr>
          <p:spPr>
            <a:xfrm>
              <a:off x="0" y="0"/>
              <a:ext cx="2044567" cy="1251564"/>
            </a:xfrm>
            <a:custGeom>
              <a:rect b="b" l="l" r="r" t="t"/>
              <a:pathLst>
                <a:path extrusionOk="0" h="1251564" w="2044567">
                  <a:moveTo>
                    <a:pt x="52856" y="0"/>
                  </a:moveTo>
                  <a:lnTo>
                    <a:pt x="1991711" y="0"/>
                  </a:lnTo>
                  <a:cubicBezTo>
                    <a:pt x="2020902" y="0"/>
                    <a:pt x="2044567" y="23665"/>
                    <a:pt x="2044567" y="52856"/>
                  </a:cubicBezTo>
                  <a:lnTo>
                    <a:pt x="2044567" y="1198708"/>
                  </a:lnTo>
                  <a:cubicBezTo>
                    <a:pt x="2044567" y="1227899"/>
                    <a:pt x="2020902" y="1251564"/>
                    <a:pt x="1991711" y="1251564"/>
                  </a:cubicBezTo>
                  <a:lnTo>
                    <a:pt x="52856" y="1251564"/>
                  </a:lnTo>
                  <a:cubicBezTo>
                    <a:pt x="23665" y="1251564"/>
                    <a:pt x="0" y="1227899"/>
                    <a:pt x="0" y="1198708"/>
                  </a:cubicBezTo>
                  <a:lnTo>
                    <a:pt x="0" y="52856"/>
                  </a:lnTo>
                  <a:cubicBezTo>
                    <a:pt x="0" y="23665"/>
                    <a:pt x="23665" y="0"/>
                    <a:pt x="52856" y="0"/>
                  </a:cubicBezTo>
                  <a:close/>
                </a:path>
              </a:pathLst>
            </a:custGeom>
            <a:noFill/>
            <a:ln cap="rnd" cmpd="sng" w="38100">
              <a:solidFill>
                <a:srgbClr val="616E2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7"/>
            <p:cNvSpPr txBox="1"/>
            <p:nvPr/>
          </p:nvSpPr>
          <p:spPr>
            <a:xfrm>
              <a:off x="0" y="-76200"/>
              <a:ext cx="2044567" cy="13277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17"/>
          <p:cNvSpPr txBox="1"/>
          <p:nvPr/>
        </p:nvSpPr>
        <p:spPr>
          <a:xfrm>
            <a:off x="1240975" y="1431025"/>
            <a:ext cx="7214100" cy="73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37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LÖSUNGEN ZUR VORBEUGUNG VON</a:t>
            </a:r>
            <a:endParaRPr/>
          </a:p>
          <a:p>
            <a:pPr indent="0" lvl="0" marL="0" marR="0" rtl="0" algn="l">
              <a:lnSpc>
                <a:spcPct val="9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37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ARMUT UND SCHLECHTEM LEBEN</a:t>
            </a:r>
            <a:endParaRPr/>
          </a:p>
          <a:p>
            <a:pPr indent="0" lvl="0" marL="0" marR="0" rtl="0" algn="l">
              <a:lnSpc>
                <a:spcPct val="9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937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9" name="Google Shape;339;p17"/>
          <p:cNvSpPr txBox="1"/>
          <p:nvPr/>
        </p:nvSpPr>
        <p:spPr>
          <a:xfrm>
            <a:off x="9919850" y="1057150"/>
            <a:ext cx="6915900" cy="52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02260" lvl="1" marL="604519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Bildung</a:t>
            </a:r>
            <a:endParaRPr/>
          </a:p>
          <a:p>
            <a:pPr indent="-302260" lvl="1" marL="604519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Arbeit</a:t>
            </a:r>
            <a:endParaRPr/>
          </a:p>
          <a:p>
            <a:pPr indent="-302260" lvl="1" marL="604519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Unterstützung für Kinder und Familien</a:t>
            </a:r>
            <a:endParaRPr/>
          </a:p>
          <a:p>
            <a:pPr indent="-302260" lvl="1" marL="604519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Mentale Gesundheit</a:t>
            </a:r>
            <a:endParaRPr/>
          </a:p>
          <a:p>
            <a:pPr indent="-302260" lvl="1" marL="604519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Chancengleichheit:</a:t>
            </a:r>
            <a:endParaRPr/>
          </a:p>
          <a:p>
            <a:pPr indent="-302260" lvl="1" marL="604519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Lebensunterhalt und Gesundheit</a:t>
            </a:r>
            <a:endParaRPr/>
          </a:p>
          <a:p>
            <a:pPr indent="-302260" lvl="1" marL="604519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Char char="•"/>
            </a:pPr>
            <a:r>
              <a:rPr b="0" i="0" lang="en-US" sz="2799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Nachhaltigkeit</a:t>
            </a:r>
            <a:endParaRPr/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99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18"/>
          <p:cNvGrpSpPr/>
          <p:nvPr/>
        </p:nvGrpSpPr>
        <p:grpSpPr>
          <a:xfrm>
            <a:off x="1028700" y="4854178"/>
            <a:ext cx="16230600" cy="4545997"/>
            <a:chOff x="0" y="-76200"/>
            <a:chExt cx="4274726" cy="1197300"/>
          </a:xfrm>
        </p:grpSpPr>
        <p:sp>
          <p:nvSpPr>
            <p:cNvPr id="345" name="Google Shape;345;p18"/>
            <p:cNvSpPr/>
            <p:nvPr/>
          </p:nvSpPr>
          <p:spPr>
            <a:xfrm>
              <a:off x="0" y="0"/>
              <a:ext cx="4274726" cy="1121099"/>
            </a:xfrm>
            <a:custGeom>
              <a:rect b="b" l="l" r="r" t="t"/>
              <a:pathLst>
                <a:path extrusionOk="0" h="1121099" w="4274726">
                  <a:moveTo>
                    <a:pt x="23850" y="0"/>
                  </a:moveTo>
                  <a:lnTo>
                    <a:pt x="4250876" y="0"/>
                  </a:lnTo>
                  <a:cubicBezTo>
                    <a:pt x="4257201" y="0"/>
                    <a:pt x="4263268" y="2513"/>
                    <a:pt x="4267741" y="6985"/>
                  </a:cubicBezTo>
                  <a:cubicBezTo>
                    <a:pt x="4272213" y="11458"/>
                    <a:pt x="4274726" y="17524"/>
                    <a:pt x="4274726" y="23850"/>
                  </a:cubicBezTo>
                  <a:lnTo>
                    <a:pt x="4274726" y="1097250"/>
                  </a:lnTo>
                  <a:cubicBezTo>
                    <a:pt x="4274726" y="1103575"/>
                    <a:pt x="4272213" y="1109641"/>
                    <a:pt x="4267741" y="1114114"/>
                  </a:cubicBezTo>
                  <a:cubicBezTo>
                    <a:pt x="4263268" y="1118587"/>
                    <a:pt x="4257201" y="1121099"/>
                    <a:pt x="4250876" y="1121099"/>
                  </a:cubicBezTo>
                  <a:lnTo>
                    <a:pt x="23850" y="1121099"/>
                  </a:lnTo>
                  <a:cubicBezTo>
                    <a:pt x="17524" y="1121099"/>
                    <a:pt x="11458" y="1118587"/>
                    <a:pt x="6985" y="1114114"/>
                  </a:cubicBezTo>
                  <a:cubicBezTo>
                    <a:pt x="2513" y="1109641"/>
                    <a:pt x="0" y="1103575"/>
                    <a:pt x="0" y="1097250"/>
                  </a:cubicBezTo>
                  <a:lnTo>
                    <a:pt x="0" y="23850"/>
                  </a:lnTo>
                  <a:cubicBezTo>
                    <a:pt x="0" y="17524"/>
                    <a:pt x="2513" y="11458"/>
                    <a:pt x="6985" y="6985"/>
                  </a:cubicBezTo>
                  <a:cubicBezTo>
                    <a:pt x="11458" y="2513"/>
                    <a:pt x="17524" y="0"/>
                    <a:pt x="23850" y="0"/>
                  </a:cubicBezTo>
                  <a:close/>
                </a:path>
              </a:pathLst>
            </a:custGeom>
            <a:solidFill>
              <a:srgbClr val="4376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8"/>
            <p:cNvSpPr txBox="1"/>
            <p:nvPr/>
          </p:nvSpPr>
          <p:spPr>
            <a:xfrm>
              <a:off x="0" y="-76200"/>
              <a:ext cx="4274726" cy="119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7" name="Google Shape;347;p18"/>
          <p:cNvSpPr/>
          <p:nvPr/>
        </p:nvSpPr>
        <p:spPr>
          <a:xfrm>
            <a:off x="1028700" y="280356"/>
            <a:ext cx="10062918" cy="6243415"/>
          </a:xfrm>
          <a:custGeom>
            <a:rect b="b" l="l" r="r" t="t"/>
            <a:pathLst>
              <a:path extrusionOk="0" h="6243415" w="10062918">
                <a:moveTo>
                  <a:pt x="0" y="0"/>
                </a:moveTo>
                <a:lnTo>
                  <a:pt x="10062918" y="0"/>
                </a:lnTo>
                <a:lnTo>
                  <a:pt x="10062918" y="6243415"/>
                </a:lnTo>
                <a:lnTo>
                  <a:pt x="0" y="6243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44" l="0" r="0" t="-7039"/>
            </a:stretch>
          </a:blipFill>
          <a:ln>
            <a:noFill/>
          </a:ln>
        </p:spPr>
      </p:sp>
      <p:sp>
        <p:nvSpPr>
          <p:cNvPr id="348" name="Google Shape;348;p18"/>
          <p:cNvSpPr/>
          <p:nvPr/>
        </p:nvSpPr>
        <p:spPr>
          <a:xfrm>
            <a:off x="11561084" y="280356"/>
            <a:ext cx="5029317" cy="5029317"/>
          </a:xfrm>
          <a:custGeom>
            <a:rect b="b" l="l" r="r" t="t"/>
            <a:pathLst>
              <a:path extrusionOk="0" h="5029317" w="5029317">
                <a:moveTo>
                  <a:pt x="0" y="0"/>
                </a:moveTo>
                <a:lnTo>
                  <a:pt x="5029317" y="0"/>
                </a:lnTo>
                <a:lnTo>
                  <a:pt x="5029317" y="5029317"/>
                </a:lnTo>
                <a:lnTo>
                  <a:pt x="0" y="5029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9" name="Google Shape;349;p18"/>
          <p:cNvSpPr txBox="1"/>
          <p:nvPr/>
        </p:nvSpPr>
        <p:spPr>
          <a:xfrm>
            <a:off x="1264094" y="5529652"/>
            <a:ext cx="8568148" cy="3493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799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ALLTÄGLICHE KONKRETE BEISPIELE</a:t>
            </a:r>
            <a:endParaRPr/>
          </a:p>
        </p:txBody>
      </p:sp>
      <p:sp>
        <p:nvSpPr>
          <p:cNvPr id="350" name="Google Shape;350;p18"/>
          <p:cNvSpPr/>
          <p:nvPr/>
        </p:nvSpPr>
        <p:spPr>
          <a:xfrm>
            <a:off x="9597757" y="5055481"/>
            <a:ext cx="7024515" cy="3933728"/>
          </a:xfrm>
          <a:custGeom>
            <a:rect b="b" l="l" r="r" t="t"/>
            <a:pathLst>
              <a:path extrusionOk="0" h="3933728" w="7024515">
                <a:moveTo>
                  <a:pt x="0" y="0"/>
                </a:moveTo>
                <a:lnTo>
                  <a:pt x="7024515" y="0"/>
                </a:lnTo>
                <a:lnTo>
                  <a:pt x="7024515" y="3933728"/>
                </a:lnTo>
                <a:lnTo>
                  <a:pt x="0" y="3933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19"/>
          <p:cNvGrpSpPr/>
          <p:nvPr/>
        </p:nvGrpSpPr>
        <p:grpSpPr>
          <a:xfrm>
            <a:off x="13074843" y="3151176"/>
            <a:ext cx="6692538" cy="10245169"/>
            <a:chOff x="0" y="-76200"/>
            <a:chExt cx="1762644" cy="2698316"/>
          </a:xfrm>
        </p:grpSpPr>
        <p:sp>
          <p:nvSpPr>
            <p:cNvPr id="356" name="Google Shape;356;p19"/>
            <p:cNvSpPr/>
            <p:nvPr/>
          </p:nvSpPr>
          <p:spPr>
            <a:xfrm>
              <a:off x="0" y="0"/>
              <a:ext cx="1762644" cy="2622116"/>
            </a:xfrm>
            <a:custGeom>
              <a:rect b="b" l="l" r="r" t="t"/>
              <a:pathLst>
                <a:path extrusionOk="0" h="2622116" w="1762644">
                  <a:moveTo>
                    <a:pt x="115680" y="0"/>
                  </a:moveTo>
                  <a:lnTo>
                    <a:pt x="1646964" y="0"/>
                  </a:lnTo>
                  <a:cubicBezTo>
                    <a:pt x="1710852" y="0"/>
                    <a:pt x="1762644" y="51792"/>
                    <a:pt x="1762644" y="115680"/>
                  </a:cubicBezTo>
                  <a:lnTo>
                    <a:pt x="1762644" y="2506436"/>
                  </a:lnTo>
                  <a:cubicBezTo>
                    <a:pt x="1762644" y="2570324"/>
                    <a:pt x="1710852" y="2622116"/>
                    <a:pt x="1646964" y="2622116"/>
                  </a:cubicBezTo>
                  <a:lnTo>
                    <a:pt x="115680" y="2622116"/>
                  </a:lnTo>
                  <a:cubicBezTo>
                    <a:pt x="51792" y="2622116"/>
                    <a:pt x="0" y="2570324"/>
                    <a:pt x="0" y="2506436"/>
                  </a:cubicBezTo>
                  <a:lnTo>
                    <a:pt x="0" y="115680"/>
                  </a:lnTo>
                  <a:cubicBezTo>
                    <a:pt x="0" y="51792"/>
                    <a:pt x="51792" y="0"/>
                    <a:pt x="115680" y="0"/>
                  </a:cubicBezTo>
                  <a:close/>
                </a:path>
              </a:pathLst>
            </a:custGeom>
            <a:solidFill>
              <a:srgbClr val="43766C"/>
            </a:solidFill>
            <a:ln cap="rnd" cmpd="sng" w="38100">
              <a:solidFill>
                <a:srgbClr val="FFFAC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9"/>
            <p:cNvSpPr txBox="1"/>
            <p:nvPr/>
          </p:nvSpPr>
          <p:spPr>
            <a:xfrm>
              <a:off x="0" y="-76200"/>
              <a:ext cx="1762644" cy="26983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8" name="Google Shape;358;p19"/>
          <p:cNvSpPr/>
          <p:nvPr/>
        </p:nvSpPr>
        <p:spPr>
          <a:xfrm>
            <a:off x="11147876" y="1309072"/>
            <a:ext cx="6775105" cy="8553764"/>
          </a:xfrm>
          <a:custGeom>
            <a:rect b="b" l="l" r="r" t="t"/>
            <a:pathLst>
              <a:path extrusionOk="0" h="1325202" w="1049641">
                <a:moveTo>
                  <a:pt x="67419" y="0"/>
                </a:moveTo>
                <a:lnTo>
                  <a:pt x="982222" y="0"/>
                </a:lnTo>
                <a:cubicBezTo>
                  <a:pt x="1019456" y="0"/>
                  <a:pt x="1049641" y="30185"/>
                  <a:pt x="1049641" y="67419"/>
                </a:cubicBezTo>
                <a:lnTo>
                  <a:pt x="1049641" y="1257783"/>
                </a:lnTo>
                <a:cubicBezTo>
                  <a:pt x="1049641" y="1295017"/>
                  <a:pt x="1019456" y="1325202"/>
                  <a:pt x="982222" y="1325202"/>
                </a:cubicBezTo>
                <a:lnTo>
                  <a:pt x="67419" y="1325202"/>
                </a:lnTo>
                <a:cubicBezTo>
                  <a:pt x="49539" y="1325202"/>
                  <a:pt x="32390" y="1318099"/>
                  <a:pt x="19747" y="1305455"/>
                </a:cubicBezTo>
                <a:cubicBezTo>
                  <a:pt x="7103" y="1292812"/>
                  <a:pt x="0" y="1275663"/>
                  <a:pt x="0" y="1257783"/>
                </a:cubicBezTo>
                <a:lnTo>
                  <a:pt x="0" y="67419"/>
                </a:lnTo>
                <a:cubicBezTo>
                  <a:pt x="0" y="30185"/>
                  <a:pt x="30185" y="0"/>
                  <a:pt x="67419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3444" r="-13444" t="0"/>
            </a:stretch>
          </a:blipFill>
          <a:ln cap="rnd" cmpd="sng" w="95250">
            <a:solidFill>
              <a:srgbClr val="FFFAC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9"/>
          <p:cNvSpPr txBox="1"/>
          <p:nvPr/>
        </p:nvSpPr>
        <p:spPr>
          <a:xfrm>
            <a:off x="-167150" y="3355650"/>
            <a:ext cx="10975500" cy="40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DANKE FÜR </a:t>
            </a:r>
            <a:endParaRPr/>
          </a:p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IHRE AUFMERKSAMKEIT!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0"/>
          <p:cNvSpPr/>
          <p:nvPr/>
        </p:nvSpPr>
        <p:spPr>
          <a:xfrm>
            <a:off x="1028700" y="533452"/>
            <a:ext cx="16318756" cy="9220097"/>
          </a:xfrm>
          <a:custGeom>
            <a:rect b="b" l="l" r="r" t="t"/>
            <a:pathLst>
              <a:path extrusionOk="0" h="9220097" w="16318756">
                <a:moveTo>
                  <a:pt x="0" y="0"/>
                </a:moveTo>
                <a:lnTo>
                  <a:pt x="16318756" y="0"/>
                </a:lnTo>
                <a:lnTo>
                  <a:pt x="16318756" y="9220096"/>
                </a:lnTo>
                <a:lnTo>
                  <a:pt x="0" y="92200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E5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9" name="Google Shape;369;p21"/>
          <p:cNvGraphicFramePr/>
          <p:nvPr/>
        </p:nvGraphicFramePr>
        <p:xfrm>
          <a:off x="3992192" y="597313"/>
          <a:ext cx="5657850" cy="5657850"/>
        </p:xfrm>
        <a:graphic>
          <a:graphicData uri="http://schemas.openxmlformats.org/presentationml/2006/ole">
            <mc:AlternateContent>
              <mc:Choice Requires="v">
                <p:oleObj r:id="rId4" imgH="5657850" imgW="5657850" progId="Excel.Sheet.12" spid="_x0000_s1">
                  <p:embed/>
                </p:oleObj>
              </mc:Choice>
              <mc:Fallback>
                <p:oleObj r:id="rId5" imgH="5657850" imgW="5657850" progId="Excel.Sheet.12">
                  <p:embed/>
                  <p:pic>
                    <p:nvPicPr>
                      <p:cNvPr id="369" name="Google Shape;369;p21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992192" y="597313"/>
                        <a:ext cx="5657850" cy="565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