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x-fontdata" Extension="fntdata"/>
  <Default ContentType="application/vnd.openxmlformats-officedocument.oleObject" Extension="bin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oleObject" PartName="/ppt/embeddings/oleObject3.bin"/>
  <Override ContentType="application/vnd.openxmlformats-officedocument.oleObject" PartName="/ppt/embeddings/oleObject2.bin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10287000" cx="18288000"/>
  <p:notesSz cx="6858000" cy="9144000"/>
  <p:embeddedFontLst>
    <p:embeddedFont>
      <p:font typeface="Arimo"/>
      <p:bold r:id="rId29"/>
      <p:boldItalic r:id="rId30"/>
    </p:embeddedFont>
    <p:embeddedFont>
      <p:font typeface="Open Sans"/>
      <p:bold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3" roundtripDataSignature="AMtx7miOy6HUyWcGPK2WfL57MPKTXOS7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Arim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bold.fntdata"/><Relationship Id="rId30" Type="http://schemas.openxmlformats.org/officeDocument/2006/relationships/font" Target="fonts/Arimo-boldItalic.fntdata"/><Relationship Id="rId11" Type="http://schemas.openxmlformats.org/officeDocument/2006/relationships/slide" Target="slides/slide6.xml"/><Relationship Id="rId33" Type="http://customschemas.google.com/relationships/presentationmetadata" Target="metadata"/><Relationship Id="rId10" Type="http://schemas.openxmlformats.org/officeDocument/2006/relationships/slide" Target="slides/slide5.xml"/><Relationship Id="rId32" Type="http://schemas.openxmlformats.org/officeDocument/2006/relationships/font" Target="fonts/OpenSans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3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4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5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vmlDrawing" Target="../drawings/vmlDrawing1.vml"/><Relationship Id="rId4" Type="http://schemas.openxmlformats.org/officeDocument/2006/relationships/oleObject" Target="../embeddings/oleObject1.bin"/><Relationship Id="rId11" Type="http://schemas.openxmlformats.org/officeDocument/2006/relationships/oleObject" Target="../embeddings/oleObject3.bin"/><Relationship Id="rId10" Type="http://schemas.openxmlformats.org/officeDocument/2006/relationships/oleObject" Target="../embeddings/oleObject3.bin"/><Relationship Id="rId12" Type="http://schemas.openxmlformats.org/officeDocument/2006/relationships/image" Target="../media/image2.png"/><Relationship Id="rId9" Type="http://schemas.openxmlformats.org/officeDocument/2006/relationships/image" Target="../media/image1.png"/><Relationship Id="rId5" Type="http://schemas.openxmlformats.org/officeDocument/2006/relationships/oleObject" Target="../embeddings/oleObject1.bin"/><Relationship Id="rId6" Type="http://schemas.openxmlformats.org/officeDocument/2006/relationships/image" Target="../media/image6.png"/><Relationship Id="rId7" Type="http://schemas.openxmlformats.org/officeDocument/2006/relationships/oleObject" Target="../embeddings/oleObject2.bin"/><Relationship Id="rId8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4283463" y="2074088"/>
            <a:ext cx="9358945" cy="21558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395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Keine Armut</a:t>
            </a:r>
            <a:endParaRPr/>
          </a:p>
        </p:txBody>
      </p:sp>
      <p:sp>
        <p:nvSpPr>
          <p:cNvPr id="85" name="Google Shape;85;p1"/>
          <p:cNvSpPr txBox="1"/>
          <p:nvPr/>
        </p:nvSpPr>
        <p:spPr>
          <a:xfrm>
            <a:off x="2148204" y="4791122"/>
            <a:ext cx="14585175" cy="21635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47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Was bedeutet es, wenn jemand gar nichts zu essen hat?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2A9F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/>
        </p:nvSpPr>
        <p:spPr>
          <a:xfrm>
            <a:off x="2746825" y="384822"/>
            <a:ext cx="12355562" cy="16046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200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Was bedeutet  Armut?</a:t>
            </a:r>
            <a:endParaRPr/>
          </a:p>
        </p:txBody>
      </p:sp>
      <p:sp>
        <p:nvSpPr>
          <p:cNvPr id="91" name="Google Shape;91;p2"/>
          <p:cNvSpPr txBox="1"/>
          <p:nvPr/>
        </p:nvSpPr>
        <p:spPr>
          <a:xfrm>
            <a:off x="3883277" y="3333935"/>
            <a:ext cx="10521447" cy="55301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54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Armut bedeutet, dass Menschen nicht genug Geld haben, um ihre </a:t>
            </a:r>
            <a:r>
              <a:rPr b="1" i="0" lang="en-US" sz="3154" u="none" cap="none" strike="noStrike">
                <a:solidFill>
                  <a:srgbClr val="1800AD"/>
                </a:solidFill>
                <a:latin typeface="Arimo"/>
                <a:ea typeface="Arimo"/>
                <a:cs typeface="Arimo"/>
                <a:sym typeface="Arimo"/>
              </a:rPr>
              <a:t>Grundbedürfnisse</a:t>
            </a:r>
            <a:r>
              <a:rPr b="1" i="0" lang="en-US" sz="3154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zu erfüllen.</a:t>
            </a:r>
            <a:endParaRPr/>
          </a:p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54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Sie können sich oft kein gutes Essen, keine Wohnung, Kleidung oder </a:t>
            </a:r>
            <a:r>
              <a:rPr b="1" i="0" lang="en-US" sz="3154" u="none" cap="none" strike="noStrike">
                <a:solidFill>
                  <a:srgbClr val="1800AD"/>
                </a:solidFill>
                <a:latin typeface="Arimo"/>
                <a:ea typeface="Arimo"/>
                <a:cs typeface="Arimo"/>
                <a:sym typeface="Arimo"/>
              </a:rPr>
              <a:t>medizinische</a:t>
            </a:r>
            <a:r>
              <a:rPr b="1" i="0" lang="en-US" sz="3154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Hilfe leisten.</a:t>
            </a:r>
            <a:endParaRPr/>
          </a:p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54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Armut kann das Leben sehr schwer machen und zu Stress und </a:t>
            </a:r>
            <a:r>
              <a:rPr b="0" i="0" lang="en-US" sz="3154" u="none" cap="none" strike="noStrike">
                <a:solidFill>
                  <a:srgbClr val="1800AD"/>
                </a:solidFill>
                <a:latin typeface="Arimo"/>
                <a:ea typeface="Arimo"/>
                <a:cs typeface="Arimo"/>
                <a:sym typeface="Arimo"/>
              </a:rPr>
              <a:t>Ausgrenzung</a:t>
            </a:r>
            <a:r>
              <a:rPr b="1" i="0" lang="en-US" sz="3154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führen.</a:t>
            </a:r>
            <a:endParaRPr/>
          </a:p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154" u="none" cap="none" strike="noStrike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154" u="none" cap="none" strike="noStrike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154" u="none" cap="none" strike="noStrike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154" u="none" cap="none" strike="noStrike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2A9F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/>
        </p:nvSpPr>
        <p:spPr>
          <a:xfrm>
            <a:off x="6200773" y="1124501"/>
            <a:ext cx="6074" cy="581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7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3"/>
          <p:cNvSpPr txBox="1"/>
          <p:nvPr/>
        </p:nvSpPr>
        <p:spPr>
          <a:xfrm>
            <a:off x="3286699" y="-2662675"/>
            <a:ext cx="12253200" cy="93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4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4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4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60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Bevölkerung und Armut in den drei Ländern </a:t>
            </a:r>
            <a:endParaRPr/>
          </a:p>
          <a:p>
            <a:pPr indent="0" lvl="0" marL="0" marR="0" rtl="0" algn="ctr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5605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5605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5605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" name="Google Shape;98;p3"/>
          <p:cNvSpPr txBox="1"/>
          <p:nvPr/>
        </p:nvSpPr>
        <p:spPr>
          <a:xfrm>
            <a:off x="9139238" y="4819967"/>
            <a:ext cx="9525" cy="580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643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3"/>
          <p:cNvSpPr txBox="1"/>
          <p:nvPr/>
        </p:nvSpPr>
        <p:spPr>
          <a:xfrm>
            <a:off x="9139238" y="4652327"/>
            <a:ext cx="9525" cy="887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4043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9139238" y="4819967"/>
            <a:ext cx="9525" cy="580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643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-5491123" y="3244146"/>
            <a:ext cx="20636100" cy="67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6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Rumänien- 🇷🇴</a:t>
            </a:r>
            <a:endParaRPr/>
          </a:p>
          <a:p>
            <a:pPr indent="-258551" lvl="1" marL="517101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5"/>
              <a:buFont typeface="Arial"/>
              <a:buChar char="•"/>
            </a:pPr>
            <a:r>
              <a:rPr b="1" i="0" lang="en-US" sz="239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Bevölkerung: 18 900 000 Millionen </a:t>
            </a:r>
            <a:endParaRPr/>
          </a:p>
          <a:p>
            <a:pPr indent="-258551" lvl="1" marL="517101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5"/>
              <a:buFont typeface="Arial"/>
              <a:buChar char="•"/>
            </a:pPr>
            <a:r>
              <a:rPr b="1" i="0" lang="en-US" sz="239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achtzehn Millionen neunhunderttausend- -</a:t>
            </a:r>
            <a:endParaRPr/>
          </a:p>
          <a:p>
            <a:pPr indent="-258551" lvl="1" marL="517101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5"/>
              <a:buFont typeface="Arial"/>
              <a:buChar char="•"/>
            </a:pPr>
            <a:r>
              <a:rPr b="1" i="0" lang="en-US" sz="239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Rumänien- 🇷🇴</a:t>
            </a:r>
            <a:endParaRPr/>
          </a:p>
          <a:p>
            <a:pPr indent="-258551" lvl="1" marL="517101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5"/>
              <a:buFont typeface="Arial"/>
              <a:buChar char="•"/>
            </a:pPr>
            <a:r>
              <a:rPr b="1" i="0" lang="en-US" sz="239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 Armut: 5.300.000 Millionen=28 %</a:t>
            </a:r>
            <a:endParaRPr/>
          </a:p>
          <a:p>
            <a:pPr indent="-106469" lvl="1" marL="517101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95"/>
              <a:buFont typeface="Arial"/>
              <a:buNone/>
            </a:pPr>
            <a:r>
              <a:t/>
            </a:r>
            <a:endParaRPr b="1" i="0" sz="2395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58551" lvl="1" marL="517101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5"/>
              <a:buFont typeface="Arial"/>
              <a:buChar char="•"/>
            </a:pPr>
            <a:r>
              <a:rPr b="1" i="0" lang="en-US" sz="239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fünf Millionen dreihunderttausend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395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Ungarn- 🇭🇺</a:t>
            </a:r>
            <a:endParaRPr/>
          </a:p>
          <a:p>
            <a:pPr indent="-258551" lvl="1" marL="517101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5"/>
              <a:buFont typeface="Arial"/>
              <a:buChar char="•"/>
            </a:pPr>
            <a:r>
              <a:rPr b="1" i="0" lang="en-US" sz="239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Bevölkerung: 9 600 000 Millionen </a:t>
            </a:r>
            <a:endParaRPr/>
          </a:p>
          <a:p>
            <a:pPr indent="-258551" lvl="1" marL="517101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5"/>
              <a:buFont typeface="Arial"/>
              <a:buChar char="•"/>
            </a:pPr>
            <a:r>
              <a:rPr b="1" i="0" lang="en-US" sz="239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neun Millionen sechshunderttausend</a:t>
            </a:r>
            <a:endParaRPr/>
          </a:p>
          <a:p>
            <a:pPr indent="-258551" lvl="1" marL="517101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5"/>
              <a:buFont typeface="Arial"/>
              <a:buChar char="•"/>
            </a:pPr>
            <a:r>
              <a:rPr b="1" i="0" lang="en-US" sz="239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 Armut  : 1 400 000 Millionen=14,6% </a:t>
            </a:r>
            <a:endParaRPr/>
          </a:p>
          <a:p>
            <a:pPr indent="-258551" lvl="1" marL="517101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5"/>
              <a:buFont typeface="Arial"/>
              <a:buChar char="•"/>
            </a:pPr>
            <a:r>
              <a:rPr b="1" i="0" lang="en-US" sz="239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eine Million vierhunderttausend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395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395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327047" y="4171971"/>
            <a:ext cx="7809429" cy="4088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2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Deutschland - 🇩🇪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2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Bevölkerung: 84 000 000 Millionen 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2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vierundachtzig Millionen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2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 Armut : 17 700 000 Millionen=21,1%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2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siebzehn Millionen siebenhunderttausend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92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92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92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667370" y="2057643"/>
            <a:ext cx="17620500" cy="19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71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203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13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Auf der nächsten Folie ist die Armutsquote in den drei Ländern zu sehen; Rumänien führt in diesem Bereich.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613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2A9F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/>
          <p:nvPr/>
        </p:nvSpPr>
        <p:spPr>
          <a:xfrm>
            <a:off x="0" y="4829492"/>
            <a:ext cx="18288000" cy="22241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8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Armut hat in Europa viele Ursachen.</a:t>
            </a:r>
            <a:endParaRPr/>
          </a:p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8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Viele Menschen haben keine Arbeit oder verdienen zu wenig Geld.</a:t>
            </a:r>
            <a:endParaRPr/>
          </a:p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8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Die Lebenskosten sind oft sehr hoch, zum Beispiel für Wohnung, Energie und Lebensmittel.</a:t>
            </a:r>
            <a:endParaRPr/>
          </a:p>
        </p:txBody>
      </p:sp>
      <p:sp>
        <p:nvSpPr>
          <p:cNvPr id="109" name="Google Shape;109;p4"/>
          <p:cNvSpPr txBox="1"/>
          <p:nvPr/>
        </p:nvSpPr>
        <p:spPr>
          <a:xfrm>
            <a:off x="5652493" y="1052015"/>
            <a:ext cx="8012311" cy="9061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Was sind die Gründe?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CE1E6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 txBox="1"/>
          <p:nvPr/>
        </p:nvSpPr>
        <p:spPr>
          <a:xfrm>
            <a:off x="973961" y="524192"/>
            <a:ext cx="14184809" cy="9061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Ein Beispiel aus dem täglichen Leben </a:t>
            </a:r>
            <a:endParaRPr/>
          </a:p>
        </p:txBody>
      </p:sp>
      <p:sp>
        <p:nvSpPr>
          <p:cNvPr id="115" name="Google Shape;115;p5"/>
          <p:cNvSpPr txBox="1"/>
          <p:nvPr/>
        </p:nvSpPr>
        <p:spPr>
          <a:xfrm>
            <a:off x="1698947" y="4819967"/>
            <a:ext cx="14890105" cy="23806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67030" lvl="1" marL="734059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b="0" i="0" lang="en-US" sz="33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Bei uns in Odorhellen gibt es einen älteren Mann namens Gyuszi.</a:t>
            </a:r>
            <a:endParaRPr/>
          </a:p>
          <a:p>
            <a:pPr indent="-367030" lvl="1" marL="734059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b="0" i="0" lang="en-US" sz="33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Er steht jeden Tag vor dem Einkaufszentrum, sogar bei minus 16 Grad,</a:t>
            </a:r>
            <a:endParaRPr/>
          </a:p>
          <a:p>
            <a:pPr indent="-367030" lvl="1" marL="734059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9"/>
              <a:buFont typeface="Arial"/>
              <a:buChar char="•"/>
            </a:pPr>
            <a:r>
              <a:rPr b="0" i="0" lang="en-US" sz="33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und bettelt, damit er etwas zu essen hat.</a:t>
            </a:r>
            <a:endParaRPr/>
          </a:p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399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CE1E6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 txBox="1"/>
          <p:nvPr/>
        </p:nvSpPr>
        <p:spPr>
          <a:xfrm>
            <a:off x="389970" y="-133042"/>
            <a:ext cx="12104432" cy="14426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257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Lösungsmöglichkeiten 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1239898" y="1479647"/>
            <a:ext cx="5202287" cy="887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1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Bildung für alle </a:t>
            </a:r>
            <a:endParaRPr/>
          </a:p>
        </p:txBody>
      </p:sp>
      <p:sp>
        <p:nvSpPr>
          <p:cNvPr id="122" name="Google Shape;122;p6"/>
          <p:cNvSpPr txBox="1"/>
          <p:nvPr/>
        </p:nvSpPr>
        <p:spPr>
          <a:xfrm>
            <a:off x="421143" y="2584417"/>
            <a:ext cx="7657050" cy="1299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67982" lvl="1" marL="535964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2"/>
              <a:buFont typeface="Arial"/>
              <a:buChar char="•"/>
            </a:pPr>
            <a:r>
              <a:rPr b="0" i="0" lang="en-US" sz="2482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-Kostenlose und qualitativ hochwertige Bildung</a:t>
            </a:r>
            <a:endParaRPr/>
          </a:p>
          <a:p>
            <a:pPr indent="-267982" lvl="1" marL="535964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2"/>
              <a:buFont typeface="Arial"/>
              <a:buChar char="•"/>
            </a:pPr>
            <a:r>
              <a:rPr b="0" i="0" lang="en-US" sz="2482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-Schulbesuch für jedes Kind </a:t>
            </a:r>
            <a:endParaRPr/>
          </a:p>
          <a:p>
            <a:pPr indent="-267982" lvl="1" marL="535964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2"/>
              <a:buFont typeface="Arial"/>
              <a:buChar char="•"/>
            </a:pPr>
            <a:r>
              <a:rPr b="0" i="0" lang="en-US" sz="2482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Bildung= bessere Chancen auf Arbeit</a:t>
            </a:r>
            <a:endParaRPr/>
          </a:p>
        </p:txBody>
      </p:sp>
      <p:sp>
        <p:nvSpPr>
          <p:cNvPr id="123" name="Google Shape;123;p6"/>
          <p:cNvSpPr txBox="1"/>
          <p:nvPr/>
        </p:nvSpPr>
        <p:spPr>
          <a:xfrm>
            <a:off x="389970" y="3171995"/>
            <a:ext cx="6563964" cy="31728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350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Arbeitsplätze schaffen </a:t>
            </a:r>
            <a:endParaRPr/>
          </a:p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04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04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5674471" y="4519930"/>
            <a:ext cx="9525" cy="580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643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 txBox="1"/>
          <p:nvPr/>
        </p:nvSpPr>
        <p:spPr>
          <a:xfrm>
            <a:off x="5674471" y="5864917"/>
            <a:ext cx="9525" cy="887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4043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 txBox="1"/>
          <p:nvPr/>
        </p:nvSpPr>
        <p:spPr>
          <a:xfrm>
            <a:off x="-114380" y="4248372"/>
            <a:ext cx="6627864" cy="29506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1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2213" lvl="1" marL="604426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Char char="•"/>
            </a:pPr>
            <a:r>
              <a:rPr b="0" i="0" lang="en-US" sz="27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Faire Löhne</a:t>
            </a:r>
            <a:endParaRPr/>
          </a:p>
          <a:p>
            <a:pPr indent="-302213" lvl="1" marL="604426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Char char="•"/>
            </a:pPr>
            <a:r>
              <a:rPr b="0" i="0" lang="en-US" sz="27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Sichere Arbeitsbedingungen</a:t>
            </a:r>
            <a:endParaRPr/>
          </a:p>
          <a:p>
            <a:pPr indent="-302213" lvl="1" marL="604426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Char char="•"/>
            </a:pPr>
            <a:r>
              <a:rPr b="0" i="0" lang="en-US" sz="27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Unterstützung lokaler Unternehmen</a:t>
            </a:r>
            <a:endParaRPr/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99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99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7" name="Google Shape;127;p6"/>
          <p:cNvSpPr txBox="1"/>
          <p:nvPr/>
        </p:nvSpPr>
        <p:spPr>
          <a:xfrm>
            <a:off x="-767452" y="5921977"/>
            <a:ext cx="9089462" cy="1433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3175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83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Soziale Soziale Unterstützung</a:t>
            </a:r>
            <a:endParaRPr/>
          </a:p>
        </p:txBody>
      </p:sp>
      <p:sp>
        <p:nvSpPr>
          <p:cNvPr id="128" name="Google Shape;128;p6"/>
          <p:cNvSpPr txBox="1"/>
          <p:nvPr/>
        </p:nvSpPr>
        <p:spPr>
          <a:xfrm>
            <a:off x="421143" y="7338583"/>
            <a:ext cx="8263916" cy="27901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6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6198" lvl="1" marL="572397" marR="0" rtl="0" algn="just">
              <a:lnSpc>
                <a:spcPct val="13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1"/>
              <a:buFont typeface="Arial"/>
              <a:buChar char="•"/>
            </a:pPr>
            <a:r>
              <a:rPr b="0" i="0" lang="en-US" sz="265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Familienhilfen</a:t>
            </a:r>
            <a:endParaRPr/>
          </a:p>
          <a:p>
            <a:pPr indent="-286198" lvl="1" marL="572397" marR="0" rtl="0" algn="just">
              <a:lnSpc>
                <a:spcPct val="13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1"/>
              <a:buFont typeface="Arial"/>
              <a:buChar char="•"/>
            </a:pPr>
            <a:r>
              <a:rPr b="0" i="0" lang="en-US" sz="265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Sozialleistungen</a:t>
            </a:r>
            <a:endParaRPr/>
          </a:p>
          <a:p>
            <a:pPr indent="-286198" lvl="1" marL="572397" marR="0" rtl="0" algn="just">
              <a:lnSpc>
                <a:spcPct val="13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1"/>
              <a:buFont typeface="Arial"/>
              <a:buChar char="•"/>
            </a:pPr>
            <a:r>
              <a:rPr b="0" i="0" lang="en-US" sz="265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Schutz für ältere Menschen und Bedürftige</a:t>
            </a:r>
            <a:endParaRPr/>
          </a:p>
          <a:p>
            <a:pPr indent="0" lvl="0" marL="0" marR="0" rtl="0" algn="ctr">
              <a:lnSpc>
                <a:spcPct val="1399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51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399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51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9" name="Google Shape;129;p6"/>
          <p:cNvSpPr txBox="1"/>
          <p:nvPr/>
        </p:nvSpPr>
        <p:spPr>
          <a:xfrm>
            <a:off x="7775572" y="659427"/>
            <a:ext cx="6819123" cy="3185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351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22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Gesundheitsversorgung</a:t>
            </a:r>
            <a:endParaRPr/>
          </a:p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22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22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0" name="Google Shape;130;p6"/>
          <p:cNvSpPr txBox="1"/>
          <p:nvPr/>
        </p:nvSpPr>
        <p:spPr>
          <a:xfrm>
            <a:off x="8355408" y="2148011"/>
            <a:ext cx="6842202" cy="23301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6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6287" lvl="1" marL="572574" marR="0" rtl="0" algn="ctr">
              <a:lnSpc>
                <a:spcPct val="13996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2"/>
              <a:buFont typeface="Arial"/>
              <a:buChar char="•"/>
            </a:pPr>
            <a:r>
              <a:rPr b="0" i="0" lang="en-US" sz="2652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Bezahlbare medizinische Versorgung</a:t>
            </a:r>
            <a:endParaRPr/>
          </a:p>
          <a:p>
            <a:pPr indent="-286287" lvl="1" marL="572574" marR="0" rtl="0" algn="ctr">
              <a:lnSpc>
                <a:spcPct val="13996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2"/>
              <a:buFont typeface="Arial"/>
              <a:buChar char="•"/>
            </a:pPr>
            <a:r>
              <a:rPr b="0" i="0" lang="en-US" sz="2652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Vermeidung von Armut durch Krankheit</a:t>
            </a:r>
            <a:endParaRPr/>
          </a:p>
          <a:p>
            <a:pPr indent="0" lvl="0" marL="0" marR="0" rtl="0" algn="ctr">
              <a:lnSpc>
                <a:spcPct val="13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52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39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52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1" name="Google Shape;131;p6"/>
          <p:cNvSpPr txBox="1"/>
          <p:nvPr/>
        </p:nvSpPr>
        <p:spPr>
          <a:xfrm>
            <a:off x="8374174" y="3313393"/>
            <a:ext cx="5621920" cy="33679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37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78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Chancengleichheit</a:t>
            </a:r>
            <a:endParaRPr/>
          </a:p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789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789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" name="Google Shape;132;p6"/>
          <p:cNvSpPr txBox="1"/>
          <p:nvPr/>
        </p:nvSpPr>
        <p:spPr>
          <a:xfrm>
            <a:off x="8019218" y="4856917"/>
            <a:ext cx="7167912" cy="23917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12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5247" lvl="1" marL="590494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35"/>
              <a:buFont typeface="Arial"/>
              <a:buChar char="•"/>
            </a:pPr>
            <a:r>
              <a:rPr b="0" i="0" lang="en-US" sz="273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Gleiche Chancen für Frauen und Männer</a:t>
            </a:r>
            <a:endParaRPr/>
          </a:p>
          <a:p>
            <a:pPr indent="-295247" lvl="1" marL="590494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35"/>
              <a:buFont typeface="Arial"/>
              <a:buChar char="•"/>
            </a:pPr>
            <a:r>
              <a:rPr b="0" i="0" lang="en-US" sz="273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Unterstützung benachteiligter Gruppen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35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35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3" name="Google Shape;133;p6"/>
          <p:cNvSpPr txBox="1"/>
          <p:nvPr/>
        </p:nvSpPr>
        <p:spPr>
          <a:xfrm>
            <a:off x="7775572" y="5790515"/>
            <a:ext cx="9355882" cy="32360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356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82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Internationale Zusammenarbeit</a:t>
            </a:r>
            <a:endParaRPr/>
          </a:p>
          <a:p>
            <a:pPr indent="0" lvl="0" marL="0" marR="0" rtl="0" algn="ctr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82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82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4" name="Google Shape;134;p6"/>
          <p:cNvSpPr txBox="1"/>
          <p:nvPr/>
        </p:nvSpPr>
        <p:spPr>
          <a:xfrm>
            <a:off x="8207328" y="7233808"/>
            <a:ext cx="6979802" cy="25212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23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0359" lvl="1" marL="620717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75"/>
              <a:buFont typeface="Arial"/>
              <a:buChar char="•"/>
            </a:pPr>
            <a:r>
              <a:rPr b="0" i="0" lang="en-US" sz="287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Hilfsorganisationen</a:t>
            </a:r>
            <a:endParaRPr/>
          </a:p>
          <a:p>
            <a:pPr indent="-310359" lvl="1" marL="620717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75"/>
              <a:buFont typeface="Arial"/>
              <a:buChar char="•"/>
            </a:pPr>
            <a:r>
              <a:rPr b="0" i="0" lang="en-US" sz="287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Nachhaltige Entwicklungsprogramme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75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75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CE1E6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"/>
          <p:cNvSpPr txBox="1"/>
          <p:nvPr/>
        </p:nvSpPr>
        <p:spPr>
          <a:xfrm>
            <a:off x="2125461" y="693200"/>
            <a:ext cx="13143985" cy="8843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8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Wie kann man Sozialhilfe beantragen?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88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8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Das größte Problem ist, Informationen zu bekommen.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88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8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Man kann sich an folgende Stellen wenden: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8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• Gemeinde / Stadtverwaltung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8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• Familienunterstützungsdienste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8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• zivile Organisationen / Vereine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88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8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Man muss die Berechtigung nachweisen, z. B. durch Einkommensnachweis usw.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88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8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Sozialarbeiter helfen beim Antrag.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8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Man meldet sich für Programme an und muss oft aktiv teilnehmen.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88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8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Probleme: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8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• Scham, weil die Person sich in einer benachteiligten Situation befindet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8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• Betrüger, die das Geld von Personen nehmen, die es wirklich verdienen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88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1FF72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"/>
          <p:cNvSpPr txBox="1"/>
          <p:nvPr/>
        </p:nvSpPr>
        <p:spPr>
          <a:xfrm>
            <a:off x="741628" y="1465436"/>
            <a:ext cx="15776275" cy="86776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Menschen die keine Unterstützung brauchen</a:t>
            </a:r>
            <a:endParaRPr/>
          </a:p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9" u="none" cap="none" strike="noStrike">
                <a:solidFill>
                  <a:srgbClr val="78B22D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0" i="0" lang="en-US" sz="2609" u="none" cap="none" strike="noStrike">
                <a:solidFill>
                  <a:srgbClr val="78B22D"/>
                </a:solidFill>
                <a:latin typeface="Open Sans"/>
                <a:ea typeface="Open Sans"/>
                <a:cs typeface="Open Sans"/>
                <a:sym typeface="Open Sans"/>
              </a:rPr>
              <a:t>Manchmal beantragen Menschen Unterstützung, obwohl sie offensichtlich keine brauchen.</a:t>
            </a:r>
            <a:endParaRPr/>
          </a:p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9" u="none" cap="none" strike="noStrike">
                <a:solidFill>
                  <a:srgbClr val="78B22D"/>
                </a:solidFill>
                <a:latin typeface="Open Sans"/>
                <a:ea typeface="Open Sans"/>
                <a:cs typeface="Open Sans"/>
                <a:sym typeface="Open Sans"/>
              </a:rPr>
              <a:t>Sie haben ein großes Haus und wenigstens ein Auto, sind gut gekleidet, aber laut den Dokumenten haben sie kein Einkommen. </a:t>
            </a:r>
            <a:endParaRPr/>
          </a:p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9" u="none" cap="none" strike="noStrike">
                <a:solidFill>
                  <a:srgbClr val="78B22D"/>
                </a:solidFill>
                <a:latin typeface="Open Sans"/>
                <a:ea typeface="Open Sans"/>
                <a:cs typeface="Open Sans"/>
                <a:sym typeface="Open Sans"/>
              </a:rPr>
              <a:t>Deswegen bekommen sie die Hilfe und nehmen damit die Chance von denen weg, die sie wirklich brauchen.</a:t>
            </a:r>
            <a:endParaRPr/>
          </a:p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09" u="none" cap="none" strike="noStrike">
              <a:solidFill>
                <a:srgbClr val="78B22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Scham         , aber Mut, Stärke </a:t>
            </a:r>
            <a:endParaRPr/>
          </a:p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609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9" u="none" cap="none" strike="noStrike">
                <a:solidFill>
                  <a:srgbClr val="78B22D"/>
                </a:solidFill>
                <a:latin typeface="Open Sans"/>
                <a:ea typeface="Open Sans"/>
                <a:cs typeface="Open Sans"/>
                <a:sym typeface="Open Sans"/>
              </a:rPr>
              <a:t>Es kann auch passieren, dass jemand die Unterstützung dringend braucht, aber den Antrag nicht stellt, weil er sich für seine Situation schämt.</a:t>
            </a:r>
            <a:endParaRPr/>
          </a:p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9" u="none" cap="none" strike="noStrike">
                <a:solidFill>
                  <a:srgbClr val="78B22D"/>
                </a:solidFill>
                <a:latin typeface="Open Sans"/>
                <a:ea typeface="Open Sans"/>
                <a:cs typeface="Open Sans"/>
                <a:sym typeface="Open Sans"/>
              </a:rPr>
              <a:t> Man muss ihnen erklären, </a:t>
            </a:r>
            <a:r>
              <a:rPr b="0" i="0" lang="en-US" sz="2609" u="none" cap="none" strike="noStrike">
                <a:solidFill>
                  <a:srgbClr val="D9D9D9"/>
                </a:solidFill>
                <a:latin typeface="Open Sans"/>
                <a:ea typeface="Open Sans"/>
                <a:cs typeface="Open Sans"/>
                <a:sym typeface="Open Sans"/>
              </a:rPr>
              <a:t>dass sie sich dafür nicht schämen müssen und</a:t>
            </a:r>
            <a:r>
              <a:rPr b="0" i="0" lang="en-US" sz="2609" u="none" cap="none" strike="noStrike">
                <a:solidFill>
                  <a:srgbClr val="78B22D"/>
                </a:solidFill>
                <a:latin typeface="Open Sans"/>
                <a:ea typeface="Open Sans"/>
                <a:cs typeface="Open Sans"/>
                <a:sym typeface="Open Sans"/>
              </a:rPr>
              <a:t> dass es Mut und Stärke ist, Hilfe zu beantragen.</a:t>
            </a:r>
            <a:endParaRPr/>
          </a:p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09" u="none" cap="none" strike="noStrike">
              <a:solidFill>
                <a:srgbClr val="78B22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Alkohol-, Zigaretten- und Drogenkonsum</a:t>
            </a:r>
            <a:endParaRPr/>
          </a:p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9" u="none" cap="none" strike="noStrike">
                <a:solidFill>
                  <a:srgbClr val="78B22D"/>
                </a:solidFill>
                <a:latin typeface="Open Sans"/>
                <a:ea typeface="Open Sans"/>
                <a:cs typeface="Open Sans"/>
                <a:sym typeface="Open Sans"/>
              </a:rPr>
              <a:t>Die meisten Menschen, die Sozialhilfe bekommen (40 Millionen), geben ihr Geld für das Überleben aus, aber Abhängigkeit ist ein reales Problem. </a:t>
            </a:r>
            <a:endParaRPr/>
          </a:p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9" u="none" cap="none" strike="noStrike">
                <a:solidFill>
                  <a:srgbClr val="78B22D"/>
                </a:solidFill>
                <a:latin typeface="Open Sans"/>
                <a:ea typeface="Open Sans"/>
                <a:cs typeface="Open Sans"/>
                <a:sym typeface="Open Sans"/>
              </a:rPr>
              <a:t>Etwa 15–20 Millionen Empfänger rauchen, 4–6 Millionen sind alkoholabhängig und 1,5–2,5 Millionen benutzen illegale Drogen.</a:t>
            </a:r>
            <a:endParaRPr/>
          </a:p>
        </p:txBody>
      </p:sp>
      <p:sp>
        <p:nvSpPr>
          <p:cNvPr id="145" name="Google Shape;145;p8"/>
          <p:cNvSpPr/>
          <p:nvPr/>
        </p:nvSpPr>
        <p:spPr>
          <a:xfrm>
            <a:off x="15527957" y="247493"/>
            <a:ext cx="439706" cy="399733"/>
          </a:xfrm>
          <a:custGeom>
            <a:rect b="b" l="l" r="r" t="t"/>
            <a:pathLst>
              <a:path extrusionOk="0" h="399733" w="439706">
                <a:moveTo>
                  <a:pt x="0" y="0"/>
                </a:moveTo>
                <a:lnTo>
                  <a:pt x="439706" y="0"/>
                </a:lnTo>
                <a:lnTo>
                  <a:pt x="439706" y="399733"/>
                </a:lnTo>
                <a:lnTo>
                  <a:pt x="0" y="3997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" name="Google Shape;146;p8"/>
          <p:cNvSpPr/>
          <p:nvPr/>
        </p:nvSpPr>
        <p:spPr>
          <a:xfrm>
            <a:off x="13052206" y="143194"/>
            <a:ext cx="518163" cy="504032"/>
          </a:xfrm>
          <a:custGeom>
            <a:rect b="b" l="l" r="r" t="t"/>
            <a:pathLst>
              <a:path extrusionOk="0" h="504032" w="518163">
                <a:moveTo>
                  <a:pt x="0" y="0"/>
                </a:moveTo>
                <a:lnTo>
                  <a:pt x="518163" y="0"/>
                </a:lnTo>
                <a:lnTo>
                  <a:pt x="518163" y="504032"/>
                </a:lnTo>
                <a:lnTo>
                  <a:pt x="0" y="504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7" name="Google Shape;147;p8"/>
          <p:cNvSpPr txBox="1"/>
          <p:nvPr/>
        </p:nvSpPr>
        <p:spPr>
          <a:xfrm>
            <a:off x="0" y="342584"/>
            <a:ext cx="11928185" cy="904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Aber die negative Seite ist...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1FF72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"/>
          <p:cNvSpPr txBox="1"/>
          <p:nvPr/>
        </p:nvSpPr>
        <p:spPr>
          <a:xfrm>
            <a:off x="4066333" y="3303905"/>
            <a:ext cx="9766697" cy="1835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Die Armut ist keine Wahl, </a:t>
            </a:r>
            <a:endParaRPr/>
          </a:p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aber die Hilfe ist es!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"/>
          <p:cNvSpPr txBox="1"/>
          <p:nvPr/>
        </p:nvSpPr>
        <p:spPr>
          <a:xfrm>
            <a:off x="3990737" y="2598568"/>
            <a:ext cx="9843747" cy="54539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313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Gesundheit und</a:t>
            </a:r>
            <a:endParaRPr/>
          </a:p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313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Wohlergehen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1FF72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"/>
          <p:cNvSpPr txBox="1"/>
          <p:nvPr/>
        </p:nvSpPr>
        <p:spPr>
          <a:xfrm>
            <a:off x="414411" y="299870"/>
            <a:ext cx="12612345" cy="2767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Was bedeutet die Gesundheit und</a:t>
            </a:r>
            <a:endParaRPr/>
          </a:p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das Wohlergehen?</a:t>
            </a:r>
            <a:endParaRPr/>
          </a:p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63" name="Google Shape;163;p11"/>
          <p:cNvSpPr txBox="1"/>
          <p:nvPr/>
        </p:nvSpPr>
        <p:spPr>
          <a:xfrm>
            <a:off x="682559" y="3658707"/>
            <a:ext cx="10050531" cy="28418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41" u="none" cap="none" strike="noStrike">
                <a:solidFill>
                  <a:srgbClr val="78B22D"/>
                </a:solidFill>
                <a:latin typeface="Open Sans"/>
                <a:ea typeface="Open Sans"/>
                <a:cs typeface="Open Sans"/>
                <a:sym typeface="Open Sans"/>
              </a:rPr>
              <a:t>Gesundheit und Wohlergehen bezeichnen laut WHO einen Zustand des </a:t>
            </a:r>
            <a:endParaRPr/>
          </a:p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4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vollständigen körperlichen</a:t>
            </a:r>
            <a:r>
              <a:rPr b="0" i="0" lang="en-US" sz="3241" u="none" cap="none" strike="noStrike">
                <a:solidFill>
                  <a:srgbClr val="78B22D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endParaRPr/>
          </a:p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4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geistigen und sozialen Wohlbefindens</a:t>
            </a:r>
            <a:r>
              <a:rPr b="0" i="0" lang="en-US" sz="3241" u="none" cap="none" strike="noStrike">
                <a:solidFill>
                  <a:srgbClr val="78B22D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endParaRPr/>
          </a:p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41" u="none" cap="none" strike="noStrike">
                <a:solidFill>
                  <a:srgbClr val="78B22D"/>
                </a:solidFill>
                <a:latin typeface="Open Sans"/>
                <a:ea typeface="Open Sans"/>
                <a:cs typeface="Open Sans"/>
                <a:sym typeface="Open Sans"/>
              </a:rPr>
              <a:t>nicht nur die Abwesenheit von Krankheiten.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1FF72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"/>
          <p:cNvSpPr txBox="1"/>
          <p:nvPr/>
        </p:nvSpPr>
        <p:spPr>
          <a:xfrm>
            <a:off x="420748" y="314319"/>
            <a:ext cx="3907165" cy="9201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3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Kuriositäten</a:t>
            </a:r>
            <a:endParaRPr/>
          </a:p>
        </p:txBody>
      </p:sp>
      <p:sp>
        <p:nvSpPr>
          <p:cNvPr id="169" name="Google Shape;169;p12"/>
          <p:cNvSpPr txBox="1"/>
          <p:nvPr/>
        </p:nvSpPr>
        <p:spPr>
          <a:xfrm>
            <a:off x="724724" y="1876342"/>
            <a:ext cx="16838552" cy="563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CB6CE6"/>
                </a:solidFill>
                <a:latin typeface="Open Sans"/>
                <a:ea typeface="Open Sans"/>
                <a:cs typeface="Open Sans"/>
                <a:sym typeface="Open Sans"/>
              </a:rPr>
              <a:t> Durchschnittsalter : 81-82 </a:t>
            </a:r>
            <a:r>
              <a:rPr b="0" i="0" lang="en-US" sz="3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( Afrika- 64)</a:t>
            </a:r>
            <a:endParaRPr/>
          </a:p>
        </p:txBody>
      </p:sp>
      <p:sp>
        <p:nvSpPr>
          <p:cNvPr id="170" name="Google Shape;170;p12"/>
          <p:cNvSpPr txBox="1"/>
          <p:nvPr/>
        </p:nvSpPr>
        <p:spPr>
          <a:xfrm>
            <a:off x="724724" y="3720163"/>
            <a:ext cx="14297178" cy="28879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CB6CE6"/>
                </a:solidFill>
                <a:latin typeface="Open Sans"/>
                <a:ea typeface="Open Sans"/>
                <a:cs typeface="Open Sans"/>
                <a:sym typeface="Open Sans"/>
              </a:rPr>
              <a:t>Europäischer Gesundheitsdatenraum (EHDS):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Das bedeutet, dass man die </a:t>
            </a:r>
            <a:r>
              <a:rPr b="0" i="0" lang="en-US" sz="3300" u="none" cap="none" strike="noStrike">
                <a:solidFill>
                  <a:srgbClr val="CB6CE6"/>
                </a:solidFill>
                <a:latin typeface="Open Sans"/>
                <a:ea typeface="Open Sans"/>
                <a:cs typeface="Open Sans"/>
                <a:sym typeface="Open Sans"/>
              </a:rPr>
              <a:t>Daten vereinheitlicht</a:t>
            </a:r>
            <a:r>
              <a:rPr b="0" i="0" lang="en-US" sz="3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So wird die Forschung effizienter und man vermeidet unnötige Untersuchungen. Das kann der </a:t>
            </a:r>
            <a:r>
              <a:rPr b="0" i="0" lang="en-US" sz="3300" u="none" cap="none" strike="noStrike">
                <a:solidFill>
                  <a:srgbClr val="CB6CE6"/>
                </a:solidFill>
                <a:latin typeface="Open Sans"/>
                <a:ea typeface="Open Sans"/>
                <a:cs typeface="Open Sans"/>
                <a:sym typeface="Open Sans"/>
              </a:rPr>
              <a:t>EU</a:t>
            </a:r>
            <a:r>
              <a:rPr b="0" i="0" lang="en-US" sz="3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0" i="0" lang="en-US" sz="3300" u="none" cap="none" strike="noStrike">
                <a:solidFill>
                  <a:srgbClr val="CB6CE6"/>
                </a:solidFill>
                <a:latin typeface="Open Sans"/>
                <a:ea typeface="Open Sans"/>
                <a:cs typeface="Open Sans"/>
                <a:sym typeface="Open Sans"/>
              </a:rPr>
              <a:t>11 Milliarden Euro sparen</a:t>
            </a:r>
            <a:r>
              <a:rPr b="0" i="0" lang="en-US" sz="3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 Mit diesem Geld kann man später die oben genannten </a:t>
            </a:r>
            <a:r>
              <a:rPr b="0" i="0" lang="en-US" sz="3300" u="none" cap="none" strike="noStrike">
                <a:solidFill>
                  <a:srgbClr val="CB6CE6"/>
                </a:solidFill>
                <a:latin typeface="Open Sans"/>
                <a:ea typeface="Open Sans"/>
                <a:cs typeface="Open Sans"/>
                <a:sym typeface="Open Sans"/>
              </a:rPr>
              <a:t>Lösungen finanzieren.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1FF72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"/>
          <p:cNvSpPr txBox="1"/>
          <p:nvPr/>
        </p:nvSpPr>
        <p:spPr>
          <a:xfrm>
            <a:off x="609427" y="559018"/>
            <a:ext cx="8750019" cy="2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93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Rauchenraten: 24,1% der Erwachsenen (180 MIllion) </a:t>
            </a:r>
            <a:endParaRPr/>
          </a:p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93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und 15% der Minderjährigen (28,5 Million)</a:t>
            </a:r>
            <a:endParaRPr/>
          </a:p>
          <a:p>
            <a:pPr indent="0" lvl="0" marL="0" marR="0" rtl="0" algn="just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93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E-Zigaretten: 7% (52 Million)</a:t>
            </a:r>
            <a:endParaRPr/>
          </a:p>
        </p:txBody>
      </p:sp>
      <p:sp>
        <p:nvSpPr>
          <p:cNvPr id="176" name="Google Shape;176;p13"/>
          <p:cNvSpPr txBox="1"/>
          <p:nvPr/>
        </p:nvSpPr>
        <p:spPr>
          <a:xfrm>
            <a:off x="10130675" y="971550"/>
            <a:ext cx="7445527" cy="18199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Rauchen: 24,1 % der Erwachsenen (180 Million) und etwa 15 % der Minderjährigen rauchen.  Ungefähr 7 % der Menschen benutzen regelmäßig E-Zigarette</a:t>
            </a:r>
            <a:endParaRPr/>
          </a:p>
        </p:txBody>
      </p:sp>
      <p:sp>
        <p:nvSpPr>
          <p:cNvPr id="177" name="Google Shape;177;p13"/>
          <p:cNvSpPr txBox="1"/>
          <p:nvPr/>
        </p:nvSpPr>
        <p:spPr>
          <a:xfrm>
            <a:off x="10311510" y="4650005"/>
            <a:ext cx="7586456" cy="860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Übergewicht: In Europa sind 51 % der Menschen übergewichtig oder fettleibig. </a:t>
            </a:r>
            <a:endParaRPr/>
          </a:p>
        </p:txBody>
      </p:sp>
      <p:sp>
        <p:nvSpPr>
          <p:cNvPr id="178" name="Google Shape;178;p13"/>
          <p:cNvSpPr txBox="1"/>
          <p:nvPr/>
        </p:nvSpPr>
        <p:spPr>
          <a:xfrm>
            <a:off x="1194478" y="4811695"/>
            <a:ext cx="4944270" cy="13847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8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Übergewicht: 51% (380 Million)</a:t>
            </a:r>
            <a:endParaRPr/>
          </a:p>
        </p:txBody>
      </p:sp>
      <p:sp>
        <p:nvSpPr>
          <p:cNvPr id="179" name="Google Shape;179;p13"/>
          <p:cNvSpPr txBox="1"/>
          <p:nvPr/>
        </p:nvSpPr>
        <p:spPr>
          <a:xfrm>
            <a:off x="0" y="7456803"/>
            <a:ext cx="7025783" cy="20896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8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Mentale Gesundheit:</a:t>
            </a:r>
            <a:endParaRPr/>
          </a:p>
          <a:p>
            <a:pPr indent="0" lvl="0" marL="0" marR="0" rtl="0" algn="ctr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8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jeder sechste Mensch - 84 Millionen </a:t>
            </a:r>
            <a:endParaRPr/>
          </a:p>
        </p:txBody>
      </p:sp>
      <p:sp>
        <p:nvSpPr>
          <p:cNvPr id="180" name="Google Shape;180;p13"/>
          <p:cNvSpPr txBox="1"/>
          <p:nvPr/>
        </p:nvSpPr>
        <p:spPr>
          <a:xfrm>
            <a:off x="7971309" y="7866614"/>
            <a:ext cx="9926657" cy="860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ca. 84 Millionen Personen haben mentale Probleme.  Wegen Stress bei der Arbeit und negativen Effekten von Social Media.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1FF72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"/>
          <p:cNvSpPr txBox="1"/>
          <p:nvPr/>
        </p:nvSpPr>
        <p:spPr>
          <a:xfrm>
            <a:off x="550240" y="717926"/>
            <a:ext cx="11881714" cy="2613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9" u="none" cap="none" strike="noStrike">
                <a:solidFill>
                  <a:srgbClr val="CB6CE6"/>
                </a:solidFill>
                <a:latin typeface="Open Sans"/>
                <a:ea typeface="Open Sans"/>
                <a:cs typeface="Open Sans"/>
                <a:sym typeface="Open Sans"/>
              </a:rPr>
              <a:t>Hauptprobleme</a:t>
            </a:r>
            <a:r>
              <a:rPr b="0" i="0" lang="en-US" sz="24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Jedes Jahr sterben in Europa fast </a:t>
            </a:r>
            <a:r>
              <a:rPr b="0" i="0" lang="en-US" sz="2499" u="none" cap="none" strike="noStrike">
                <a:solidFill>
                  <a:srgbClr val="CB6CE6"/>
                </a:solidFill>
                <a:latin typeface="Open Sans"/>
                <a:ea typeface="Open Sans"/>
                <a:cs typeface="Open Sans"/>
                <a:sym typeface="Open Sans"/>
              </a:rPr>
              <a:t>2 Millionen Menschen an chronischen Krankheiten</a:t>
            </a:r>
            <a:r>
              <a:rPr b="0" i="0" lang="en-US" sz="24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die man vermeiden oder rechtzeitig behandeln könnte. Es gibt </a:t>
            </a:r>
            <a:r>
              <a:rPr b="0" i="0" lang="en-US" sz="2499" u="none" cap="none" strike="noStrike">
                <a:solidFill>
                  <a:srgbClr val="CB6CE6"/>
                </a:solidFill>
                <a:latin typeface="Open Sans"/>
                <a:ea typeface="Open Sans"/>
                <a:cs typeface="Open Sans"/>
                <a:sym typeface="Open Sans"/>
              </a:rPr>
              <a:t>vier Hauptfaktoren für 60 % der Fälle: Rauchen, Alkohol, zu wenig Bewegung und ungesunde Ernährung.</a:t>
            </a:r>
            <a:r>
              <a:rPr b="0" i="0" lang="en-US" sz="24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0" i="0" lang="en-US" sz="2499" u="none" cap="none" strike="noStrike">
                <a:solidFill>
                  <a:srgbClr val="CB6CE6"/>
                </a:solidFill>
                <a:latin typeface="Open Sans"/>
                <a:ea typeface="Open Sans"/>
                <a:cs typeface="Open Sans"/>
                <a:sym typeface="Open Sans"/>
              </a:rPr>
              <a:t>Krebs ist die zweithäufigste Todesursache </a:t>
            </a:r>
            <a:r>
              <a:rPr b="0" i="0" lang="en-US" sz="24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 Europa. Im Jahr </a:t>
            </a:r>
            <a:r>
              <a:rPr b="0" i="0" lang="en-US" sz="2499" u="none" cap="none" strike="noStrike">
                <a:solidFill>
                  <a:srgbClr val="CB6CE6"/>
                </a:solidFill>
                <a:latin typeface="Open Sans"/>
                <a:ea typeface="Open Sans"/>
                <a:cs typeface="Open Sans"/>
                <a:sym typeface="Open Sans"/>
              </a:rPr>
              <a:t>2024 </a:t>
            </a:r>
            <a:r>
              <a:rPr b="0" i="0" lang="en-US" sz="24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gab es etwa </a:t>
            </a:r>
            <a:r>
              <a:rPr b="0" i="0" lang="en-US" sz="2499" u="none" cap="none" strike="noStrike">
                <a:solidFill>
                  <a:srgbClr val="CB6CE6"/>
                </a:solidFill>
                <a:latin typeface="Open Sans"/>
                <a:ea typeface="Open Sans"/>
                <a:cs typeface="Open Sans"/>
                <a:sym typeface="Open Sans"/>
              </a:rPr>
              <a:t>2,7 Millionen neue Krebsfälle</a:t>
            </a:r>
            <a:r>
              <a:rPr b="0" i="0" lang="en-US" sz="24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in der EU.</a:t>
            </a:r>
            <a:endParaRPr/>
          </a:p>
        </p:txBody>
      </p:sp>
      <p:sp>
        <p:nvSpPr>
          <p:cNvPr id="186" name="Google Shape;186;p14"/>
          <p:cNvSpPr txBox="1"/>
          <p:nvPr/>
        </p:nvSpPr>
        <p:spPr>
          <a:xfrm>
            <a:off x="1107962" y="6685000"/>
            <a:ext cx="10310864" cy="1736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9" u="none" cap="none" strike="noStrike">
                <a:solidFill>
                  <a:srgbClr val="CB6CE6"/>
                </a:solidFill>
                <a:latin typeface="Open Sans"/>
                <a:ea typeface="Open Sans"/>
                <a:cs typeface="Open Sans"/>
                <a:sym typeface="Open Sans"/>
              </a:rPr>
              <a:t>Fallen des modernen Lebensstils</a:t>
            </a:r>
            <a:endParaRPr/>
          </a:p>
          <a:p>
            <a:pPr indent="-269875" lvl="1" marL="539749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CB6CE6"/>
              </a:buClr>
              <a:buSzPts val="2499"/>
              <a:buFont typeface="Arial"/>
              <a:buChar char="•"/>
            </a:pPr>
            <a:r>
              <a:rPr b="0" i="0" lang="en-US" sz="2499" u="none" cap="none" strike="noStrike">
                <a:solidFill>
                  <a:srgbClr val="CB6CE6"/>
                </a:solidFill>
                <a:latin typeface="Open Sans"/>
                <a:ea typeface="Open Sans"/>
                <a:cs typeface="Open Sans"/>
                <a:sym typeface="Open Sans"/>
              </a:rPr>
              <a:t>Ultraverarbeitete Lebensmittel</a:t>
            </a:r>
            <a:r>
              <a:rPr b="0" i="0" lang="en-US" sz="24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Billiges und schnelles Essen (wie Fertiggerichte oder süße Snacks) enthält wenig Vitamine. Das ist der Hauptgrund für </a:t>
            </a:r>
            <a:r>
              <a:rPr b="0" i="0" lang="en-US" sz="2499" u="none" cap="none" strike="noStrike">
                <a:solidFill>
                  <a:srgbClr val="CB6CE6"/>
                </a:solidFill>
                <a:latin typeface="Open Sans"/>
                <a:ea typeface="Open Sans"/>
                <a:cs typeface="Open Sans"/>
                <a:sym typeface="Open Sans"/>
              </a:rPr>
              <a:t>Übergewicht und Diabetes (Typ 2).</a:t>
            </a:r>
            <a:endParaRPr/>
          </a:p>
        </p:txBody>
      </p:sp>
      <p:sp>
        <p:nvSpPr>
          <p:cNvPr id="187" name="Google Shape;187;p14"/>
          <p:cNvSpPr txBox="1"/>
          <p:nvPr/>
        </p:nvSpPr>
        <p:spPr>
          <a:xfrm>
            <a:off x="7839184" y="7857835"/>
            <a:ext cx="10448816" cy="1736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9" u="none" cap="none" strike="noStrike">
                <a:solidFill>
                  <a:srgbClr val="C1FF72"/>
                </a:solidFill>
                <a:latin typeface="Open Sans"/>
                <a:ea typeface="Open Sans"/>
                <a:cs typeface="Open Sans"/>
                <a:sym typeface="Open Sans"/>
              </a:rPr>
              <a:t>Probleme im System:</a:t>
            </a:r>
            <a:endParaRPr/>
          </a:p>
          <a:p>
            <a:pPr indent="-269875" lvl="1" marL="539749" marR="0" rtl="0" algn="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C1FF72"/>
              </a:buClr>
              <a:buSzPts val="2499"/>
              <a:buFont typeface="Arial"/>
              <a:buChar char="•"/>
            </a:pPr>
            <a:r>
              <a:rPr b="0" i="0" lang="en-US" sz="2499" u="none" cap="none" strike="noStrike">
                <a:solidFill>
                  <a:srgbClr val="C1FF72"/>
                </a:solidFill>
                <a:latin typeface="Open Sans"/>
                <a:ea typeface="Open Sans"/>
                <a:cs typeface="Open Sans"/>
                <a:sym typeface="Open Sans"/>
              </a:rPr>
              <a:t>Fachkräftemangel: In reichen Ländern gibt es eine medizinische Fachkraft für 64 Personen. In armen Ländern sind es 621 Personen pro Fachkraft..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CE1E6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5"/>
          <p:cNvSpPr txBox="1"/>
          <p:nvPr/>
        </p:nvSpPr>
        <p:spPr>
          <a:xfrm>
            <a:off x="5781628" y="-1529170"/>
            <a:ext cx="6724743" cy="59603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660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492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Krankheiten</a:t>
            </a:r>
            <a:endParaRPr/>
          </a:p>
          <a:p>
            <a:pPr indent="0" lvl="0" marL="0" marR="0" rtl="0" algn="ctr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8492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8492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3" name="Google Shape;193;p15"/>
          <p:cNvSpPr txBox="1"/>
          <p:nvPr/>
        </p:nvSpPr>
        <p:spPr>
          <a:xfrm>
            <a:off x="261640" y="770053"/>
            <a:ext cx="6977899" cy="28047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309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8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1️⃣ Infektionskrankheiten 🦠</a:t>
            </a:r>
            <a:endParaRPr/>
          </a:p>
          <a:p>
            <a:pPr indent="0" lvl="0" marL="0" marR="0" rtl="0" algn="ctr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981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981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4" name="Google Shape;194;p15"/>
          <p:cNvSpPr txBox="1"/>
          <p:nvPr/>
        </p:nvSpPr>
        <p:spPr>
          <a:xfrm>
            <a:off x="0" y="2172426"/>
            <a:ext cx="8339496" cy="26495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8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Diese Krankheiten werden von Mensch zu Mensch übertragen.</a:t>
            </a:r>
            <a:endParaRPr/>
          </a:p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8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Beispiele:</a:t>
            </a:r>
            <a:endParaRPr/>
          </a:p>
          <a:p>
            <a:pPr indent="-236176" lvl="1" marL="472351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7"/>
              <a:buFont typeface="Arial"/>
              <a:buChar char="•"/>
            </a:pPr>
            <a:r>
              <a:rPr b="0" i="0" lang="en-US" sz="218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Grippe</a:t>
            </a:r>
            <a:endParaRPr/>
          </a:p>
          <a:p>
            <a:pPr indent="-236176" lvl="1" marL="472351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7"/>
              <a:buFont typeface="Arial"/>
              <a:buChar char="•"/>
            </a:pPr>
            <a:r>
              <a:rPr b="0" i="0" lang="en-US" sz="218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COVID-19</a:t>
            </a:r>
            <a:endParaRPr/>
          </a:p>
          <a:p>
            <a:pPr indent="-236176" lvl="1" marL="472351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7"/>
              <a:buFont typeface="Arial"/>
              <a:buChar char="•"/>
            </a:pPr>
            <a:r>
              <a:rPr b="0" i="0" lang="en-US" sz="218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Tuberkulose</a:t>
            </a:r>
            <a:endParaRPr/>
          </a:p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8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👉 Vorbeugung: Impfungen, Hygiene, sauberes Wasser.</a:t>
            </a:r>
            <a:endParaRPr/>
          </a:p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8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5" name="Google Shape;195;p15"/>
          <p:cNvSpPr txBox="1"/>
          <p:nvPr/>
        </p:nvSpPr>
        <p:spPr>
          <a:xfrm>
            <a:off x="97130" y="4193380"/>
            <a:ext cx="9046870" cy="26921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96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1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2️⃣ Nicht übertragbare Krankheiten ❤️</a:t>
            </a:r>
            <a:endParaRPr/>
          </a:p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1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1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6" name="Google Shape;196;p15"/>
          <p:cNvSpPr txBox="1"/>
          <p:nvPr/>
        </p:nvSpPr>
        <p:spPr>
          <a:xfrm>
            <a:off x="97130" y="5591604"/>
            <a:ext cx="8979986" cy="307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8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Sie entwickeln sich meist langsam und hängen oft mit dem Lebensstil zusammen.</a:t>
            </a:r>
            <a:endParaRPr/>
          </a:p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8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Beispiele:</a:t>
            </a:r>
            <a:endParaRPr/>
          </a:p>
          <a:p>
            <a:pPr indent="-236275" lvl="1" marL="47255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8"/>
              <a:buFont typeface="Arial"/>
              <a:buChar char="•"/>
            </a:pPr>
            <a:r>
              <a:rPr b="0" i="0" lang="en-US" sz="218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Herz-Kreislauf-Erkrankungen</a:t>
            </a:r>
            <a:endParaRPr/>
          </a:p>
          <a:p>
            <a:pPr indent="-236275" lvl="1" marL="47255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8"/>
              <a:buFont typeface="Arial"/>
              <a:buChar char="•"/>
            </a:pPr>
            <a:r>
              <a:rPr b="0" i="0" lang="en-US" sz="218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Diabetes</a:t>
            </a:r>
            <a:endParaRPr/>
          </a:p>
          <a:p>
            <a:pPr indent="-236275" lvl="1" marL="47255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8"/>
              <a:buFont typeface="Arial"/>
              <a:buChar char="•"/>
            </a:pPr>
            <a:r>
              <a:rPr b="0" i="0" lang="en-US" sz="218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Krebserkrankungen</a:t>
            </a:r>
            <a:endParaRPr/>
          </a:p>
          <a:p>
            <a:pPr indent="0" lvl="0" marL="0" marR="0" rtl="0" algn="ctr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8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👉 Vorbeugung: gesunde Ernährung, Bewegung, weniger Stress.</a:t>
            </a:r>
            <a:endParaRPr/>
          </a:p>
          <a:p>
            <a:pPr indent="0" lvl="0" marL="0" marR="0" rtl="0" algn="ctr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88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7" name="Google Shape;197;p15"/>
          <p:cNvSpPr txBox="1"/>
          <p:nvPr/>
        </p:nvSpPr>
        <p:spPr>
          <a:xfrm>
            <a:off x="9389437" y="919810"/>
            <a:ext cx="8898563" cy="28041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3095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8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3️⃣ Psychische Erkrankungen 🧠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98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98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8" name="Google Shape;198;p15"/>
          <p:cNvSpPr txBox="1"/>
          <p:nvPr/>
        </p:nvSpPr>
        <p:spPr>
          <a:xfrm>
            <a:off x="9521994" y="2412010"/>
            <a:ext cx="8898563" cy="22578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5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Die psychische Gesundheit ist genauso wichtig wie die körperliche.</a:t>
            </a:r>
            <a:endParaRPr/>
          </a:p>
          <a:p>
            <a:pPr indent="0" lvl="0" marL="0" marR="0" rtl="0" algn="l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5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Beispiele:</a:t>
            </a:r>
            <a:endParaRPr/>
          </a:p>
          <a:p>
            <a:pPr indent="-200670" lvl="1" marL="401339" marR="0" rtl="0" algn="l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8"/>
              <a:buFont typeface="Arial"/>
              <a:buChar char="•"/>
            </a:pPr>
            <a:r>
              <a:rPr b="0" i="0" lang="en-US" sz="185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Depression</a:t>
            </a:r>
            <a:endParaRPr/>
          </a:p>
          <a:p>
            <a:pPr indent="-200670" lvl="1" marL="401339" marR="0" rtl="0" algn="l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8"/>
              <a:buFont typeface="Arial"/>
              <a:buChar char="•"/>
            </a:pPr>
            <a:r>
              <a:rPr b="0" i="0" lang="en-US" sz="185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Angststörungen</a:t>
            </a:r>
            <a:endParaRPr/>
          </a:p>
          <a:p>
            <a:pPr indent="-200670" lvl="1" marL="401339" marR="0" rtl="0" algn="l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8"/>
              <a:buFont typeface="Arial"/>
              <a:buChar char="•"/>
            </a:pPr>
            <a:r>
              <a:rPr b="0" i="0" lang="en-US" sz="185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Burnout</a:t>
            </a:r>
            <a:endParaRPr/>
          </a:p>
          <a:p>
            <a:pPr indent="0" lvl="0" marL="0" marR="0" rtl="0" algn="ctr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5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👉 Hilfe suchen und Unterstützung bekommen ist sehr wichtig.</a:t>
            </a:r>
            <a:endParaRPr/>
          </a:p>
          <a:p>
            <a:pPr indent="0" lvl="0" marL="0" marR="0" rtl="0" algn="ctr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58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9" name="Google Shape;199;p15"/>
          <p:cNvSpPr txBox="1"/>
          <p:nvPr/>
        </p:nvSpPr>
        <p:spPr>
          <a:xfrm>
            <a:off x="10085074" y="3939768"/>
            <a:ext cx="7087526" cy="32941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89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1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4️⃣ Krankheiten bei Kindern und älteren Menschen 👶👵</a:t>
            </a:r>
            <a:endParaRPr/>
          </a:p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71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71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0" name="Google Shape;200;p15"/>
          <p:cNvSpPr txBox="1"/>
          <p:nvPr/>
        </p:nvSpPr>
        <p:spPr>
          <a:xfrm>
            <a:off x="9769430" y="5643089"/>
            <a:ext cx="8300319" cy="30270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91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65466" lvl="1" marL="530932" marR="0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9"/>
              <a:buFont typeface="Arial"/>
              <a:buChar char="•"/>
            </a:pPr>
            <a:r>
              <a:rPr b="0" i="0" lang="en-US" sz="245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Mangelernährung</a:t>
            </a:r>
            <a:endParaRPr/>
          </a:p>
          <a:p>
            <a:pPr indent="-265466" lvl="1" marL="530932" marR="0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9"/>
              <a:buFont typeface="Arial"/>
              <a:buChar char="•"/>
            </a:pPr>
            <a:r>
              <a:rPr b="0" i="0" lang="en-US" sz="245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chronische Krankheiten</a:t>
            </a:r>
            <a:endParaRPr/>
          </a:p>
          <a:p>
            <a:pPr indent="-265466" lvl="1" marL="530932" marR="0" rtl="0" algn="l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9"/>
              <a:buFont typeface="Arial"/>
              <a:buChar char="•"/>
            </a:pPr>
            <a:r>
              <a:rPr b="0" i="0" lang="en-US" sz="245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geschwächtes Immunsystem</a:t>
            </a:r>
            <a:endParaRPr/>
          </a:p>
          <a:p>
            <a:pPr indent="0" lvl="0" marL="0" marR="0" rtl="0" algn="ctr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5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👉 Für sie ist eine gute medizinische Versorgung besonders wichtig.</a:t>
            </a:r>
            <a:endParaRPr/>
          </a:p>
          <a:p>
            <a:pPr indent="0" lvl="0" marL="0" marR="0" rtl="0" algn="ctr">
              <a:lnSpc>
                <a:spcPct val="1399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59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1" name="Google Shape;201;p15"/>
          <p:cNvSpPr txBox="1"/>
          <p:nvPr/>
        </p:nvSpPr>
        <p:spPr>
          <a:xfrm>
            <a:off x="3280448" y="8961227"/>
            <a:ext cx="10688743" cy="17660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3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„Vorbeugen ist besser als heilen.“</a:t>
            </a:r>
            <a:endParaRPr/>
          </a:p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5034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CE1E6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6"/>
          <p:cNvSpPr txBox="1"/>
          <p:nvPr/>
        </p:nvSpPr>
        <p:spPr>
          <a:xfrm>
            <a:off x="758339" y="-1256550"/>
            <a:ext cx="17273261" cy="44466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4923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33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Stress und psychische Gesundheit</a:t>
            </a:r>
            <a:endParaRPr/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331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331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7" name="Google Shape;207;p16"/>
          <p:cNvSpPr txBox="1"/>
          <p:nvPr/>
        </p:nvSpPr>
        <p:spPr>
          <a:xfrm>
            <a:off x="-3986198" y="279861"/>
            <a:ext cx="14421644" cy="3061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337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34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1️⃣ Was ist Stress?</a:t>
            </a:r>
            <a:endParaRPr/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341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341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8" name="Google Shape;208;p16"/>
          <p:cNvSpPr txBox="1"/>
          <p:nvPr/>
        </p:nvSpPr>
        <p:spPr>
          <a:xfrm>
            <a:off x="250637" y="2022293"/>
            <a:ext cx="8149699" cy="29561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1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Stress entsteht, wenn Menschen sich überfordert fühlen, zum Beispiel durch:</a:t>
            </a:r>
            <a:endParaRPr/>
          </a:p>
          <a:p>
            <a:pPr indent="-228574" lvl="1" marL="457148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17"/>
              <a:buFont typeface="Arial"/>
              <a:buChar char="•"/>
            </a:pPr>
            <a:r>
              <a:rPr b="0" i="0" lang="en-US" sz="211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Schule oder Arbeit</a:t>
            </a:r>
            <a:endParaRPr/>
          </a:p>
          <a:p>
            <a:pPr indent="-228574" lvl="1" marL="457148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17"/>
              <a:buFont typeface="Arial"/>
              <a:buChar char="•"/>
            </a:pPr>
            <a:r>
              <a:rPr b="0" i="0" lang="en-US" sz="211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Leistungsdruck</a:t>
            </a:r>
            <a:endParaRPr/>
          </a:p>
          <a:p>
            <a:pPr indent="-228574" lvl="1" marL="457148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17"/>
              <a:buFont typeface="Arial"/>
              <a:buChar char="•"/>
            </a:pPr>
            <a:r>
              <a:rPr b="0" i="0" lang="en-US" sz="211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Zeitmangel</a:t>
            </a:r>
            <a:endParaRPr/>
          </a:p>
          <a:p>
            <a:pPr indent="-228574" lvl="1" marL="457148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17"/>
              <a:buFont typeface="Arial"/>
              <a:buChar char="•"/>
            </a:pPr>
            <a:r>
              <a:rPr b="0" i="0" lang="en-US" sz="211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Probleme im Alltag</a:t>
            </a:r>
            <a:endParaRPr/>
          </a:p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1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👉   Stress kann motivieren, dauerhafter Stress ist schädlich.</a:t>
            </a:r>
            <a:endParaRPr/>
          </a:p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1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9" name="Google Shape;209;p16"/>
          <p:cNvSpPr txBox="1"/>
          <p:nvPr/>
        </p:nvSpPr>
        <p:spPr>
          <a:xfrm>
            <a:off x="-219429" y="4739035"/>
            <a:ext cx="7227572" cy="32461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358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61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2️⃣ Folgen von Stress</a:t>
            </a:r>
            <a:endParaRPr/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611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611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0" name="Google Shape;210;p16"/>
          <p:cNvSpPr txBox="1"/>
          <p:nvPr/>
        </p:nvSpPr>
        <p:spPr>
          <a:xfrm>
            <a:off x="250637" y="6673923"/>
            <a:ext cx="8400336" cy="25843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2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Langanhaltender Stress kann zu verschiedenen Problemen führen:</a:t>
            </a:r>
            <a:endParaRPr/>
          </a:p>
          <a:p>
            <a:pPr indent="-229704" lvl="1" marL="459409" marR="0" rtl="0" algn="l">
              <a:lnSpc>
                <a:spcPct val="14005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7"/>
              <a:buFont typeface="Arial"/>
              <a:buChar char="•"/>
            </a:pPr>
            <a:r>
              <a:rPr b="0" i="0" lang="en-US" sz="212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Schlafstörungen 😴</a:t>
            </a:r>
            <a:endParaRPr/>
          </a:p>
          <a:p>
            <a:pPr indent="-229704" lvl="1" marL="459409" marR="0" rtl="0" algn="l">
              <a:lnSpc>
                <a:spcPct val="14005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7"/>
              <a:buFont typeface="Arial"/>
              <a:buChar char="•"/>
            </a:pPr>
            <a:r>
              <a:rPr b="0" i="0" lang="en-US" sz="212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Kopfschmerzen</a:t>
            </a:r>
            <a:endParaRPr/>
          </a:p>
          <a:p>
            <a:pPr indent="-229704" lvl="1" marL="459409" marR="0" rtl="0" algn="l">
              <a:lnSpc>
                <a:spcPct val="14005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7"/>
              <a:buFont typeface="Arial"/>
              <a:buChar char="•"/>
            </a:pPr>
            <a:r>
              <a:rPr b="0" i="0" lang="en-US" sz="212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Konzentrationsprobleme</a:t>
            </a:r>
            <a:endParaRPr/>
          </a:p>
          <a:p>
            <a:pPr indent="-229704" lvl="1" marL="459409" marR="0" rtl="0" algn="l">
              <a:lnSpc>
                <a:spcPct val="14005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27"/>
              <a:buFont typeface="Arial"/>
              <a:buChar char="•"/>
            </a:pPr>
            <a:r>
              <a:rPr b="0" i="0" lang="en-US" sz="212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Angstzustände oder Depression</a:t>
            </a:r>
            <a:endParaRPr/>
          </a:p>
          <a:p>
            <a:pPr indent="0" lvl="0" marL="0" marR="0" rtl="0" algn="ctr">
              <a:lnSpc>
                <a:spcPct val="14005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2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5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2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1" name="Google Shape;211;p16"/>
          <p:cNvSpPr txBox="1"/>
          <p:nvPr/>
        </p:nvSpPr>
        <p:spPr>
          <a:xfrm>
            <a:off x="9003485" y="316798"/>
            <a:ext cx="8255815" cy="3024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333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87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3️⃣ Psychische Gesundheit 🧠</a:t>
            </a:r>
            <a:endParaRPr/>
          </a:p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28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287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2" name="Google Shape;212;p16"/>
          <p:cNvSpPr txBox="1"/>
          <p:nvPr/>
        </p:nvSpPr>
        <p:spPr>
          <a:xfrm>
            <a:off x="9420649" y="2099840"/>
            <a:ext cx="8727757" cy="2724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1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Die psychische Gesundheit ist genauso wichtig wie die körperliche.</a:t>
            </a:r>
            <a:endParaRPr/>
          </a:p>
          <a:p>
            <a:pPr indent="0" lvl="0" marL="0" marR="0" rtl="0" algn="just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1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Beispiele:</a:t>
            </a:r>
            <a:endParaRPr/>
          </a:p>
          <a:p>
            <a:pPr indent="-239613" lvl="1" marL="479227" marR="0" rtl="0" algn="just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19"/>
              <a:buFont typeface="Arial"/>
              <a:buChar char="•"/>
            </a:pPr>
            <a:r>
              <a:rPr b="0" i="0" lang="en-US" sz="221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Depression</a:t>
            </a:r>
            <a:endParaRPr/>
          </a:p>
          <a:p>
            <a:pPr indent="-239613" lvl="1" marL="479227" marR="0" rtl="0" algn="just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19"/>
              <a:buFont typeface="Arial"/>
              <a:buChar char="•"/>
            </a:pPr>
            <a:r>
              <a:rPr b="0" i="0" lang="en-US" sz="221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Angststörungen</a:t>
            </a:r>
            <a:endParaRPr/>
          </a:p>
          <a:p>
            <a:pPr indent="-239613" lvl="1" marL="479227" marR="0" rtl="0" algn="just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19"/>
              <a:buFont typeface="Arial"/>
              <a:buChar char="•"/>
            </a:pPr>
            <a:r>
              <a:rPr b="0" i="0" lang="en-US" sz="221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Burnout</a:t>
            </a:r>
            <a:endParaRPr/>
          </a:p>
          <a:p>
            <a:pPr indent="0" lvl="0" marL="0" marR="0" rtl="0" algn="just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1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👉 Hilfe suchen und Unterstützung bekommen ist sehr wichtig.</a:t>
            </a:r>
            <a:endParaRPr/>
          </a:p>
          <a:p>
            <a:pPr indent="0" lvl="0" marL="0" marR="0" rtl="0" algn="just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19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3" name="Google Shape;213;p16"/>
          <p:cNvSpPr txBox="1"/>
          <p:nvPr/>
        </p:nvSpPr>
        <p:spPr>
          <a:xfrm>
            <a:off x="7064280" y="3975545"/>
            <a:ext cx="11934021" cy="55513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349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349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93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4️⃣ Häufige psychische Erkrankungen</a:t>
            </a:r>
            <a:endParaRPr/>
          </a:p>
          <a:p>
            <a:pPr indent="0" lvl="0" marL="0" marR="0" rtl="0" algn="ctr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493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493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493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493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4" name="Google Shape;214;p16"/>
          <p:cNvSpPr txBox="1"/>
          <p:nvPr/>
        </p:nvSpPr>
        <p:spPr>
          <a:xfrm>
            <a:off x="9139519" y="6571542"/>
            <a:ext cx="9290018" cy="29215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5300" lvl="1" marL="51060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64"/>
              <a:buFont typeface="Arial"/>
              <a:buChar char="•"/>
            </a:pPr>
            <a:r>
              <a:rPr b="0" i="0" lang="en-US" sz="236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Depression</a:t>
            </a:r>
            <a:endParaRPr/>
          </a:p>
          <a:p>
            <a:pPr indent="-255300" lvl="1" marL="51060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64"/>
              <a:buFont typeface="Arial"/>
              <a:buChar char="•"/>
            </a:pPr>
            <a:r>
              <a:rPr b="0" i="0" lang="en-US" sz="236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Angststörungen</a:t>
            </a:r>
            <a:endParaRPr/>
          </a:p>
          <a:p>
            <a:pPr indent="-255300" lvl="1" marL="51060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64"/>
              <a:buFont typeface="Arial"/>
              <a:buChar char="•"/>
            </a:pPr>
            <a:r>
              <a:rPr b="0" i="0" lang="en-US" sz="236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Burnout</a:t>
            </a:r>
            <a:endParaRPr/>
          </a:p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6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👉 Diese Krankheiten sind keine Schwäche, sondern ernst zu nehmen.</a:t>
            </a:r>
            <a:endParaRPr/>
          </a:p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64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5" name="Google Shape;215;p16"/>
          <p:cNvSpPr txBox="1"/>
          <p:nvPr/>
        </p:nvSpPr>
        <p:spPr>
          <a:xfrm>
            <a:off x="-536800" y="9147777"/>
            <a:ext cx="18615315" cy="13253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8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„Gute psychische Gesundheit ist die Grundlage für ein gesundes Leben.”</a:t>
            </a:r>
            <a:endParaRPr/>
          </a:p>
          <a:p>
            <a:pPr indent="0" lvl="0" marL="0" marR="0" rtl="0" algn="ctr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785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CE1E6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7"/>
          <p:cNvSpPr txBox="1"/>
          <p:nvPr/>
        </p:nvSpPr>
        <p:spPr>
          <a:xfrm>
            <a:off x="3611145" y="-1544960"/>
            <a:ext cx="11635827" cy="51555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572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5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Medizinische Versorgung</a:t>
            </a:r>
            <a:endParaRPr/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7355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7355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1" name="Google Shape;221;p17"/>
          <p:cNvSpPr txBox="1"/>
          <p:nvPr/>
        </p:nvSpPr>
        <p:spPr>
          <a:xfrm>
            <a:off x="144336" y="568162"/>
            <a:ext cx="8091753" cy="2485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74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2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1️⃣ Was ist medizinische Versorgung?</a:t>
            </a:r>
            <a:endParaRPr/>
          </a:p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29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29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2" name="Google Shape;222;p17"/>
          <p:cNvSpPr txBox="1"/>
          <p:nvPr/>
        </p:nvSpPr>
        <p:spPr>
          <a:xfrm>
            <a:off x="144336" y="1731694"/>
            <a:ext cx="8081686" cy="43693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6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Die medizinische Versorgung umfasst:</a:t>
            </a:r>
            <a:endParaRPr/>
          </a:p>
          <a:p>
            <a:pPr indent="-298478" lvl="1" marL="596956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64"/>
              <a:buFont typeface="Arial"/>
              <a:buChar char="•"/>
            </a:pPr>
            <a:r>
              <a:rPr b="0" i="0" lang="en-US" sz="276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die Vorbeugung von Krankheiten</a:t>
            </a:r>
            <a:endParaRPr/>
          </a:p>
          <a:p>
            <a:pPr indent="-298478" lvl="1" marL="596956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64"/>
              <a:buFont typeface="Arial"/>
              <a:buChar char="•"/>
            </a:pPr>
            <a:r>
              <a:rPr b="0" i="0" lang="en-US" sz="276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die frühzeitige Erkennung</a:t>
            </a:r>
            <a:endParaRPr/>
          </a:p>
          <a:p>
            <a:pPr indent="-298478" lvl="1" marL="596956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64"/>
              <a:buFont typeface="Arial"/>
              <a:buChar char="•"/>
            </a:pPr>
            <a:r>
              <a:rPr b="0" i="0" lang="en-US" sz="276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die Behandlung</a:t>
            </a:r>
            <a:endParaRPr/>
          </a:p>
          <a:p>
            <a:pPr indent="-298478" lvl="1" marL="596956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64"/>
              <a:buFont typeface="Arial"/>
              <a:buChar char="•"/>
            </a:pPr>
            <a:r>
              <a:rPr b="0" i="0" lang="en-US" sz="276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die Nachsorge</a:t>
            </a:r>
            <a:endParaRPr/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6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👉 Sie bedeutet nicht nur Krankenhausbehandlung, sondern auch die medizinische Grundversorgung.</a:t>
            </a:r>
            <a:endParaRPr/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64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3" name="Google Shape;223;p17"/>
          <p:cNvSpPr txBox="1"/>
          <p:nvPr/>
        </p:nvSpPr>
        <p:spPr>
          <a:xfrm>
            <a:off x="0" y="5047112"/>
            <a:ext cx="6140055" cy="2500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76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5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5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2️⃣ Warum ist sie wichtig?</a:t>
            </a:r>
            <a:endParaRPr/>
          </a:p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51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51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4" name="Google Shape;224;p17"/>
          <p:cNvSpPr txBox="1"/>
          <p:nvPr/>
        </p:nvSpPr>
        <p:spPr>
          <a:xfrm>
            <a:off x="426853" y="6172179"/>
            <a:ext cx="7516651" cy="36168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4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Eine gute medizinische Versorgung:</a:t>
            </a:r>
            <a:endParaRPr/>
          </a:p>
          <a:p>
            <a:pPr indent="-317568" lvl="1" marL="635135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41"/>
              <a:buFont typeface="Arial"/>
              <a:buChar char="•"/>
            </a:pPr>
            <a:r>
              <a:rPr b="0" i="0" lang="en-US" sz="294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rettet Leben</a:t>
            </a:r>
            <a:endParaRPr/>
          </a:p>
          <a:p>
            <a:pPr indent="-317568" lvl="1" marL="635135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41"/>
              <a:buFont typeface="Arial"/>
              <a:buChar char="•"/>
            </a:pPr>
            <a:r>
              <a:rPr b="0" i="0" lang="en-US" sz="294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verringert die Schwere von Krankheiten</a:t>
            </a:r>
            <a:endParaRPr/>
          </a:p>
          <a:p>
            <a:pPr indent="-317568" lvl="1" marL="635135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41"/>
              <a:buFont typeface="Arial"/>
              <a:buChar char="•"/>
            </a:pPr>
            <a:r>
              <a:rPr b="0" i="0" lang="en-US" sz="294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verhindert Komplikationen</a:t>
            </a:r>
            <a:endParaRPr/>
          </a:p>
          <a:p>
            <a:pPr indent="-317568" lvl="1" marL="635135" marR="0" rtl="0" algn="l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41"/>
              <a:buFont typeface="Arial"/>
              <a:buChar char="•"/>
            </a:pPr>
            <a:r>
              <a:rPr b="0" i="0" lang="en-US" sz="294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verbessert die Lebensqualität</a:t>
            </a:r>
            <a:endParaRPr/>
          </a:p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41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41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5" name="Google Shape;225;p17"/>
          <p:cNvSpPr txBox="1"/>
          <p:nvPr/>
        </p:nvSpPr>
        <p:spPr>
          <a:xfrm>
            <a:off x="10033385" y="229082"/>
            <a:ext cx="8081353" cy="33815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97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3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3️⃣ Probleme bei fehlender Versorgung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3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3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6" name="Google Shape;226;p17"/>
          <p:cNvSpPr txBox="1"/>
          <p:nvPr/>
        </p:nvSpPr>
        <p:spPr>
          <a:xfrm>
            <a:off x="10033385" y="2154620"/>
            <a:ext cx="7462063" cy="28548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Ohne ausreichende medizinische Versorgung:</a:t>
            </a:r>
            <a:endParaRPr/>
          </a:p>
          <a:p>
            <a:pPr indent="-292100" lvl="1" marL="58420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5"/>
              <a:buFont typeface="Arial"/>
              <a:buChar char="•"/>
            </a:pPr>
            <a:r>
              <a:rPr b="0" i="0" lang="en-US" sz="270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verschlimmern sich Krankheiten</a:t>
            </a:r>
            <a:endParaRPr/>
          </a:p>
          <a:p>
            <a:pPr indent="-292100" lvl="1" marL="58420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5"/>
              <a:buFont typeface="Arial"/>
              <a:buChar char="•"/>
            </a:pPr>
            <a:r>
              <a:rPr b="0" i="0" lang="en-US" sz="270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steigt die Sterblichkeit</a:t>
            </a:r>
            <a:endParaRPr/>
          </a:p>
          <a:p>
            <a:pPr indent="-292100" lvl="1" marL="58420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5"/>
              <a:buFont typeface="Arial"/>
              <a:buChar char="•"/>
            </a:pPr>
            <a:r>
              <a:rPr b="0" i="0" lang="en-US" sz="270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können Menschen durch Behandlungskosten verarmen</a:t>
            </a:r>
            <a:endParaRPr/>
          </a:p>
          <a:p>
            <a:pPr indent="0" lvl="0" marL="0" marR="0" rtl="0" algn="l">
              <a:lnSpc>
                <a:spcPct val="14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05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7" name="Google Shape;227;p17"/>
          <p:cNvSpPr txBox="1"/>
          <p:nvPr/>
        </p:nvSpPr>
        <p:spPr>
          <a:xfrm>
            <a:off x="8690919" y="4381707"/>
            <a:ext cx="8804529" cy="31660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79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91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4️⃣ Chancengleichheit im Gesundheitswesen</a:t>
            </a:r>
            <a:endParaRPr/>
          </a:p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91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91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8" name="Google Shape;228;p17"/>
          <p:cNvSpPr txBox="1"/>
          <p:nvPr/>
        </p:nvSpPr>
        <p:spPr>
          <a:xfrm>
            <a:off x="9429058" y="6172179"/>
            <a:ext cx="9334976" cy="2694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3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Wichtig ist, dass:</a:t>
            </a:r>
            <a:endParaRPr/>
          </a:p>
          <a:p>
            <a:pPr indent="-334972" lvl="1" marL="669945" marR="0" rtl="0" algn="l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3"/>
              <a:buFont typeface="Arial"/>
              <a:buChar char="•"/>
            </a:pPr>
            <a:r>
              <a:rPr b="0" i="0" lang="en-US" sz="3103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alle Zugang zu ärztlicher Hilfe haben</a:t>
            </a:r>
            <a:endParaRPr/>
          </a:p>
          <a:p>
            <a:pPr indent="-334972" lvl="1" marL="669945" marR="0" rtl="0" algn="l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3"/>
              <a:buFont typeface="Arial"/>
              <a:buChar char="•"/>
            </a:pPr>
            <a:r>
              <a:rPr b="0" i="0" lang="en-US" sz="3103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auch ländliche Gebiete versorgt sind</a:t>
            </a:r>
            <a:endParaRPr/>
          </a:p>
          <a:p>
            <a:pPr indent="-334972" lvl="1" marL="669945" marR="0" rtl="0" algn="l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3"/>
              <a:buFont typeface="Arial"/>
              <a:buChar char="•"/>
            </a:pPr>
            <a:r>
              <a:rPr b="0" i="0" lang="en-US" sz="3103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ärmere Bevölkerungsgruppen nicht ausgeschlossen werden</a:t>
            </a:r>
            <a:endParaRPr/>
          </a:p>
        </p:txBody>
      </p:sp>
      <p:sp>
        <p:nvSpPr>
          <p:cNvPr id="229" name="Google Shape;229;p17"/>
          <p:cNvSpPr txBox="1"/>
          <p:nvPr/>
        </p:nvSpPr>
        <p:spPr>
          <a:xfrm>
            <a:off x="-810290" y="9303918"/>
            <a:ext cx="19827061" cy="1458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9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„Medizinische Versorgung ist kein Privileg, sondern ein Grundrecht.“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19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2A9F1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8"/>
          <p:cNvSpPr txBox="1"/>
          <p:nvPr/>
        </p:nvSpPr>
        <p:spPr>
          <a:xfrm>
            <a:off x="2427577" y="2703840"/>
            <a:ext cx="13729990" cy="70370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7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• Bildung</a:t>
            </a:r>
            <a:endParaRPr/>
          </a:p>
          <a:p>
            <a:pPr indent="0" lvl="0" marL="0" marR="0" rtl="0" algn="l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7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Kostenlose Bildung für alle, (maximal 6 Schulstunden pro Tag.)</a:t>
            </a:r>
            <a:endParaRPr/>
          </a:p>
          <a:p>
            <a:pPr indent="0" lvl="0" marL="0" marR="0" rtl="0" algn="l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7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Kostenloses, gesundes Mittagessen für alle Schüler jeden Tag.</a:t>
            </a:r>
            <a:endParaRPr/>
          </a:p>
          <a:p>
            <a:pPr indent="0" lvl="0" marL="0" marR="0" rtl="0" algn="l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7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(interessanter Sportunterricht in der Schule für die Gesundheit der Kinder).</a:t>
            </a:r>
            <a:endParaRPr/>
          </a:p>
          <a:p>
            <a:pPr indent="0" lvl="0" marL="0" marR="0" rtl="0" algn="l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7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• </a:t>
            </a:r>
            <a:r>
              <a:rPr b="1" i="0" lang="en-US" sz="307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Arbeit</a:t>
            </a:r>
            <a:endParaRPr/>
          </a:p>
          <a:p>
            <a:pPr indent="0" lvl="0" marL="0" marR="0" rtl="0" algn="l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7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Aufbau von Fabriken, um Arbeitsplätze zu schaffen.</a:t>
            </a:r>
            <a:endParaRPr/>
          </a:p>
          <a:p>
            <a:pPr indent="0" lvl="0" marL="0" marR="0" rtl="0" algn="l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7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Mehr staatliche Arbeitsplätze.</a:t>
            </a:r>
            <a:endParaRPr/>
          </a:p>
          <a:p>
            <a:pPr indent="0" lvl="0" marL="0" marR="0" rtl="0" algn="l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7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Faire Löhne für alle.</a:t>
            </a:r>
            <a:endParaRPr/>
          </a:p>
          <a:p>
            <a:pPr indent="0" lvl="0" marL="0" marR="0" rtl="0" algn="l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7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•( </a:t>
            </a:r>
            <a:r>
              <a:rPr b="0" i="0" lang="en-US" sz="3074" u="none" cap="none" strike="noStrike">
                <a:solidFill>
                  <a:srgbClr val="1800AD"/>
                </a:solidFill>
                <a:latin typeface="Open Sans"/>
                <a:ea typeface="Open Sans"/>
                <a:cs typeface="Open Sans"/>
                <a:sym typeface="Open Sans"/>
              </a:rPr>
              <a:t>Soziale </a:t>
            </a:r>
            <a:r>
              <a:rPr b="1" i="0" lang="en-US" sz="3074" u="none" cap="none" strike="noStrike">
                <a:solidFill>
                  <a:srgbClr val="1800AD"/>
                </a:solidFill>
                <a:latin typeface="Open Sans"/>
                <a:ea typeface="Open Sans"/>
                <a:cs typeface="Open Sans"/>
                <a:sym typeface="Open Sans"/>
              </a:rPr>
              <a:t>Sicherheit</a:t>
            </a:r>
            <a:endParaRPr/>
          </a:p>
          <a:p>
            <a:pPr indent="0" lvl="0" marL="0" marR="0" rtl="0" algn="l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7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Staatliche Unterstützung bei Arbeitslosigkeit, Krankheit oder Armut.)</a:t>
            </a:r>
            <a:endParaRPr/>
          </a:p>
          <a:p>
            <a:pPr indent="0" lvl="0" marL="0" marR="0" rtl="0" algn="l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7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• Unterstützung für Kinder und Familien</a:t>
            </a:r>
            <a:endParaRPr/>
          </a:p>
          <a:p>
            <a:pPr indent="0" lvl="0" marL="0" marR="0" rtl="0" algn="l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7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Frühförderung und </a:t>
            </a:r>
            <a:r>
              <a:rPr b="0" i="0" lang="en-US" sz="3074" u="none" cap="none" strike="noStrike">
                <a:solidFill>
                  <a:srgbClr val="1800AD"/>
                </a:solidFill>
                <a:latin typeface="Open Sans"/>
                <a:ea typeface="Open Sans"/>
                <a:cs typeface="Open Sans"/>
                <a:sym typeface="Open Sans"/>
              </a:rPr>
              <a:t>kontinuierliche </a:t>
            </a:r>
            <a:r>
              <a:rPr b="0" i="0" lang="en-US" sz="3074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Hilfe für Kinder und Familien.</a:t>
            </a:r>
            <a:endParaRPr/>
          </a:p>
          <a:p>
            <a:pPr indent="0" lvl="0" marL="0" marR="0" rtl="0" algn="l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4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5" name="Google Shape;235;p18"/>
          <p:cNvSpPr txBox="1"/>
          <p:nvPr/>
        </p:nvSpPr>
        <p:spPr>
          <a:xfrm>
            <a:off x="5395189" y="738613"/>
            <a:ext cx="7953886" cy="29116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52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Lösungen zur Vorbeugung von</a:t>
            </a:r>
            <a:endParaRPr/>
          </a:p>
          <a:p>
            <a:pPr indent="0" lvl="0" marL="0" marR="0" rtl="0" algn="ctr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52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Armut und schlechtem Leben</a:t>
            </a:r>
            <a:endParaRPr/>
          </a:p>
          <a:p>
            <a:pPr indent="0" lvl="0" marL="0" marR="0" rtl="0" algn="ctr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152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152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2A9F1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9"/>
          <p:cNvSpPr txBox="1"/>
          <p:nvPr/>
        </p:nvSpPr>
        <p:spPr>
          <a:xfrm>
            <a:off x="714524" y="1278985"/>
            <a:ext cx="16858952" cy="69150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Chancengleichheit: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(Gleiche Möglichkeiten für alle Gesellschaftsgruppen.)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Mentale Gesundheit: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(Schaffung von sozialen und gemeinschaftlichen Räumen für alle Generationen.)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Lebensunterhalt und Gesundheit: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0" i="0" lang="en-US" sz="3005" u="none" cap="none" strike="noStrike">
                <a:solidFill>
                  <a:srgbClr val="1800AD"/>
                </a:solidFill>
                <a:latin typeface="Open Sans"/>
                <a:ea typeface="Open Sans"/>
                <a:cs typeface="Open Sans"/>
                <a:sym typeface="Open Sans"/>
              </a:rPr>
              <a:t>Vergünstigte </a:t>
            </a:r>
            <a:r>
              <a:rPr b="0" i="0" lang="en-US" sz="300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Preise für gesunde Lebensmittel und </a:t>
            </a:r>
            <a:r>
              <a:rPr b="0" i="0" lang="en-US" sz="3005" u="none" cap="none" strike="noStrike">
                <a:solidFill>
                  <a:srgbClr val="1800AD"/>
                </a:solidFill>
                <a:latin typeface="Open Sans"/>
                <a:ea typeface="Open Sans"/>
                <a:cs typeface="Open Sans"/>
                <a:sym typeface="Open Sans"/>
              </a:rPr>
              <a:t>Hygieneartikel</a:t>
            </a:r>
            <a:r>
              <a:rPr b="0" i="0" lang="en-US" sz="300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Kantinenhäuser, in denen Schüler und ältere Menschen kostenlos warme Mahlzeiten erhalten,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andere Bewohner zu minimalen Preisen.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Nachhaltigkeit: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Installation von Solaranlagen in Städten (an Wohnblöcken, Bushaltestellen und in Parks).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Ausbau des elektrischen öffentlichen Na</a:t>
            </a:r>
            <a:r>
              <a:rPr b="0" i="0" lang="en-US" sz="3005" u="none" cap="none" strike="noStrike">
                <a:solidFill>
                  <a:srgbClr val="1800AD"/>
                </a:solidFill>
                <a:latin typeface="Open Sans"/>
                <a:ea typeface="Open Sans"/>
                <a:cs typeface="Open Sans"/>
                <a:sym typeface="Open Sans"/>
              </a:rPr>
              <a:t>h</a:t>
            </a:r>
            <a:r>
              <a:rPr b="0" i="0" lang="en-US" sz="300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verkehrs.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Mehr Grünflächen, z. B. Parks zwischen Wohnblöcken und Gemeinschaftsgärten.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5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2A9F1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0"/>
          <p:cNvSpPr txBox="1"/>
          <p:nvPr/>
        </p:nvSpPr>
        <p:spPr>
          <a:xfrm>
            <a:off x="2256701" y="520428"/>
            <a:ext cx="12828958" cy="23659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92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Alltägliche konkrete Beispiele</a:t>
            </a:r>
            <a:endParaRPr/>
          </a:p>
          <a:p>
            <a:pPr indent="0" lvl="0" marL="0" marR="0" rtl="0" algn="ctr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792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6" name="Google Shape;246;p20"/>
          <p:cNvSpPr txBox="1"/>
          <p:nvPr/>
        </p:nvSpPr>
        <p:spPr>
          <a:xfrm>
            <a:off x="1028700" y="2829179"/>
            <a:ext cx="12245323" cy="35335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95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1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1.In meinem Dorf gibt es dank des Bürgermeisters eine öffentliche Kantine.</a:t>
            </a:r>
            <a:endParaRPr/>
          </a:p>
          <a:p>
            <a:pPr indent="0" lvl="0" marL="0" marR="0" rtl="0" algn="l">
              <a:lnSpc>
                <a:spcPct val="140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1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Sie wird auch von der Europäischen Union unterstützt.</a:t>
            </a:r>
            <a:endParaRPr/>
          </a:p>
          <a:p>
            <a:pPr indent="0" lvl="0" marL="0" marR="0" rtl="0" algn="l">
              <a:lnSpc>
                <a:spcPct val="140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1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Die Schüler und älteren Menschen bekommen dort kostenloses Mittagessen.</a:t>
            </a:r>
            <a:endParaRPr/>
          </a:p>
          <a:p>
            <a:pPr indent="0" lvl="0" marL="0" marR="0" rtl="0" algn="l">
              <a:lnSpc>
                <a:spcPct val="140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518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40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1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2. Unsere Schule möchte nachhaltiger und interessanter sein.</a:t>
            </a:r>
            <a:endParaRPr/>
          </a:p>
          <a:p>
            <a:pPr indent="0" lvl="0" marL="0" marR="0" rtl="0" algn="l">
              <a:lnSpc>
                <a:spcPct val="140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1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Deshalb wird ein offenes Klassenzimmer gebaut.</a:t>
            </a:r>
            <a:endParaRPr/>
          </a:p>
          <a:p>
            <a:pPr indent="0" lvl="0" marL="0" marR="0" rtl="0" algn="l">
              <a:lnSpc>
                <a:spcPct val="140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518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9D9"/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1"/>
          <p:cNvSpPr txBox="1"/>
          <p:nvPr/>
        </p:nvSpPr>
        <p:spPr>
          <a:xfrm>
            <a:off x="1028700" y="3513672"/>
            <a:ext cx="9047083" cy="5744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5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Unser Motto ist...</a:t>
            </a:r>
            <a:endParaRPr/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958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958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958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5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Wir danken für die Aufmerksamkeit / die Arbeit.</a:t>
            </a:r>
            <a:endParaRPr/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958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5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Wir verteilen die Blätter.</a:t>
            </a:r>
            <a:endParaRPr/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958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5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Unser erstes Thema ist …</a:t>
            </a:r>
            <a:endParaRPr/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958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5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Unser zweites Thema ist …</a:t>
            </a:r>
            <a:endParaRPr/>
          </a:p>
        </p:txBody>
      </p:sp>
      <p:sp>
        <p:nvSpPr>
          <p:cNvPr id="252" name="Google Shape;252;p21"/>
          <p:cNvSpPr txBox="1"/>
          <p:nvPr/>
        </p:nvSpPr>
        <p:spPr>
          <a:xfrm>
            <a:off x="4302513" y="636872"/>
            <a:ext cx="9041707" cy="11259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8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Kiegeszito mondatok:</a:t>
            </a:r>
            <a:endParaRPr/>
          </a:p>
        </p:txBody>
      </p:sp>
      <p:sp>
        <p:nvSpPr>
          <p:cNvPr id="253" name="Google Shape;253;p21"/>
          <p:cNvSpPr txBox="1"/>
          <p:nvPr/>
        </p:nvSpPr>
        <p:spPr>
          <a:xfrm>
            <a:off x="10995136" y="2919037"/>
            <a:ext cx="7292864" cy="71895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45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 mi mottonk...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445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445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445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Koszonjuk a figyelmet/munkat</a:t>
            </a:r>
            <a:endParaRPr/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699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Kiosztjuk a lapokat</a:t>
            </a:r>
            <a:endParaRPr/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699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 nyertes csapat egy romaniai edesseget fog kapni</a:t>
            </a:r>
            <a:endParaRPr/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699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Az elso temank a…</a:t>
            </a:r>
            <a:endParaRPr/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699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99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 masodik temank…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D9D9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2"/>
          <p:cNvSpPr/>
          <p:nvPr/>
        </p:nvSpPr>
        <p:spPr>
          <a:xfrm>
            <a:off x="3136794" y="493555"/>
            <a:ext cx="11246282" cy="9319328"/>
          </a:xfrm>
          <a:custGeom>
            <a:rect b="b" l="l" r="r" t="t"/>
            <a:pathLst>
              <a:path extrusionOk="0" h="9319328" w="11246282">
                <a:moveTo>
                  <a:pt x="0" y="0"/>
                </a:moveTo>
                <a:lnTo>
                  <a:pt x="11246282" y="0"/>
                </a:lnTo>
                <a:lnTo>
                  <a:pt x="11246282" y="9319328"/>
                </a:lnTo>
                <a:lnTo>
                  <a:pt x="0" y="93193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3" name="Google Shape;263;p23"/>
          <p:cNvGraphicFramePr/>
          <p:nvPr/>
        </p:nvGraphicFramePr>
        <p:xfrm>
          <a:off x="11824556" y="2382127"/>
          <a:ext cx="3771900" cy="2514600"/>
        </p:xfrm>
        <a:graphic>
          <a:graphicData uri="http://schemas.openxmlformats.org/presentationml/2006/ole">
            <mc:AlternateContent>
              <mc:Choice Requires="v">
                <p:oleObj r:id="rId4" imgH="2514600" imgW="3771900" progId="Excel.Sheet.12" spid="_x0000_s1">
                  <p:embed/>
                </p:oleObj>
              </mc:Choice>
              <mc:Fallback>
                <p:oleObj r:id="rId5" imgH="2514600" imgW="3771900" progId="Excel.Sheet.12">
                  <p:embed/>
                  <p:pic>
                    <p:nvPicPr>
                      <p:cNvPr id="263" name="Google Shape;263;p23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1824556" y="2382127"/>
                        <a:ext cx="3771900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4" name="Google Shape;264;p23"/>
          <p:cNvGraphicFramePr/>
          <p:nvPr/>
        </p:nvGraphicFramePr>
        <p:xfrm>
          <a:off x="11674646" y="5981925"/>
          <a:ext cx="3771900" cy="3143250"/>
        </p:xfrm>
        <a:graphic>
          <a:graphicData uri="http://schemas.openxmlformats.org/presentationml/2006/ole">
            <mc:AlternateContent>
              <mc:Choice Requires="v">
                <p:oleObj r:id="rId7" imgH="3143250" imgW="3771900" progId="Excel.Sheet.12" spid="_x0000_s2">
                  <p:embed/>
                </p:oleObj>
              </mc:Choice>
              <mc:Fallback>
                <p:oleObj r:id="rId8" imgH="3143250" imgW="3771900" progId="Excel.Sheet.12">
                  <p:embed/>
                  <p:pic>
                    <p:nvPicPr>
                      <p:cNvPr id="264" name="Google Shape;264;p23"/>
                      <p:cNvPicPr preferRelativeResize="0"/>
                      <p:nvPr/>
                    </p:nvPicPr>
                    <p:blipFill rotWithShape="1">
                      <a:blip r:embed="rId9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1674646" y="5981925"/>
                        <a:ext cx="3771900" cy="314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5" name="Google Shape;265;p23"/>
          <p:cNvGraphicFramePr/>
          <p:nvPr/>
        </p:nvGraphicFramePr>
        <p:xfrm>
          <a:off x="468760" y="1680209"/>
          <a:ext cx="5657850" cy="5657850"/>
        </p:xfrm>
        <a:graphic>
          <a:graphicData uri="http://schemas.openxmlformats.org/presentationml/2006/ole">
            <mc:AlternateContent>
              <mc:Choice Requires="v">
                <p:oleObj r:id="rId10" imgH="5657850" imgW="5657850" progId="Excel.Sheet.12" spid="_x0000_s3">
                  <p:embed/>
                </p:oleObj>
              </mc:Choice>
              <mc:Fallback>
                <p:oleObj r:id="rId11" imgH="5657850" imgW="5657850" progId="Excel.Sheet.12">
                  <p:embed/>
                  <p:pic>
                    <p:nvPicPr>
                      <p:cNvPr id="265" name="Google Shape;265;p23"/>
                      <p:cNvPicPr preferRelativeResize="0"/>
                      <p:nvPr/>
                    </p:nvPicPr>
                    <p:blipFill rotWithShape="1">
                      <a:blip r:embed="rId12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468760" y="1680209"/>
                        <a:ext cx="5657850" cy="565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" name="Google Shape;266;p23"/>
          <p:cNvSpPr txBox="1"/>
          <p:nvPr/>
        </p:nvSpPr>
        <p:spPr>
          <a:xfrm>
            <a:off x="468760" y="183601"/>
            <a:ext cx="17651519" cy="120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06" u="none" cap="none" strike="noStrike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Situation: Es ist September, der Monat des Schulanfangs. Ted ist Lagerarbeiter und erzieht seine zwei Kinder allein. Hilf Ted, sein Geld richtig zu planen!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